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Lst>
  <p:notesMasterIdLst>
    <p:notesMasterId r:id="rId32"/>
  </p:notesMasterIdLst>
  <p:sldIdLst>
    <p:sldId id="256" r:id="rId5"/>
    <p:sldId id="257" r:id="rId6"/>
    <p:sldId id="258" r:id="rId7"/>
    <p:sldId id="259" r:id="rId8"/>
    <p:sldId id="285" r:id="rId9"/>
    <p:sldId id="286" r:id="rId10"/>
    <p:sldId id="287" r:id="rId11"/>
    <p:sldId id="298" r:id="rId12"/>
    <p:sldId id="297" r:id="rId13"/>
    <p:sldId id="296" r:id="rId14"/>
    <p:sldId id="295" r:id="rId15"/>
    <p:sldId id="294" r:id="rId16"/>
    <p:sldId id="293" r:id="rId17"/>
    <p:sldId id="292" r:id="rId18"/>
    <p:sldId id="291" r:id="rId19"/>
    <p:sldId id="290" r:id="rId20"/>
    <p:sldId id="288" r:id="rId21"/>
    <p:sldId id="289" r:id="rId22"/>
    <p:sldId id="299" r:id="rId23"/>
    <p:sldId id="300" r:id="rId24"/>
    <p:sldId id="304" r:id="rId25"/>
    <p:sldId id="305" r:id="rId26"/>
    <p:sldId id="306" r:id="rId27"/>
    <p:sldId id="301" r:id="rId28"/>
    <p:sldId id="274" r:id="rId29"/>
    <p:sldId id="302" r:id="rId30"/>
    <p:sldId id="303" r:id="rId31"/>
  </p:sldIdLst>
  <p:sldSz cx="9144000" cy="5143500" type="screen16x9"/>
  <p:notesSz cx="6858000" cy="9144000"/>
  <p:embeddedFontLst>
    <p:embeddedFont>
      <p:font typeface="Inria Serif" panose="020B0604020202020204" charset="0"/>
      <p:regular r:id="rId33"/>
      <p:bold r:id="rId34"/>
      <p:italic r:id="rId35"/>
      <p:boldItalic r:id="rId36"/>
    </p:embeddedFont>
    <p:embeddedFont>
      <p:font typeface="Inria Serif Light" panose="020B0604020202020204" charset="0"/>
      <p:regular r:id="rId37"/>
      <p:bold r:id="rId38"/>
      <p:italic r:id="rId39"/>
      <p:boldItalic r:id="rId40"/>
    </p:embeddedFont>
    <p:embeddedFont>
      <p:font typeface="MV Boli" panose="02000500030200090000" pitchFamily="2" charset="0"/>
      <p:regular r:id="rId41"/>
    </p:embeddedFont>
    <p:embeddedFont>
      <p:font typeface="Playfair Display Regular"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is Velding" initials="IV" lastIdx="1" clrIdx="0">
    <p:extLst>
      <p:ext uri="{19B8F6BF-5375-455C-9EA6-DF929625EA0E}">
        <p15:presenceInfo xmlns:p15="http://schemas.microsoft.com/office/powerpoint/2012/main" userId="S::109147@leerling.noordik.nl::e09e2924-7327-424e-8782-91c2238b11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2784D9-D673-49DE-972C-5A4F5CAD4087}" v="5" dt="2021-03-22T09:37:47.869"/>
  </p1510:revLst>
</p1510:revInfo>
</file>

<file path=ppt/tableStyles.xml><?xml version="1.0" encoding="utf-8"?>
<a:tblStyleLst xmlns:a="http://schemas.openxmlformats.org/drawingml/2006/main" def="{84CB573C-47A3-4A7B-8C2A-7B583FD10A6C}">
  <a:tblStyle styleId="{84CB573C-47A3-4A7B-8C2A-7B583FD10A6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68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15T09:39:34.566" idx="1">
    <p:pos x="5184" y="578"/>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2571750"/>
            <a:ext cx="9144000" cy="257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02900" y="1361354"/>
            <a:ext cx="37245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 name="Google Shape;12;p2"/>
          <p:cNvSpPr/>
          <p:nvPr/>
        </p:nvSpPr>
        <p:spPr>
          <a:xfrm>
            <a:off x="8227900" y="-1675"/>
            <a:ext cx="916200" cy="91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2"/>
        </a:solidFill>
        <a:effectLst/>
      </p:bgPr>
    </p:bg>
    <p:spTree>
      <p:nvGrpSpPr>
        <p:cNvPr id="1" name="Shape 13"/>
        <p:cNvGrpSpPr/>
        <p:nvPr/>
      </p:nvGrpSpPr>
      <p:grpSpPr>
        <a:xfrm>
          <a:off x="0" y="0"/>
          <a:ext cx="0" cy="0"/>
          <a:chOff x="0" y="0"/>
          <a:chExt cx="0" cy="0"/>
        </a:xfrm>
      </p:grpSpPr>
      <p:sp>
        <p:nvSpPr>
          <p:cNvPr id="14" name="Google Shape;14;p3"/>
          <p:cNvSpPr/>
          <p:nvPr/>
        </p:nvSpPr>
        <p:spPr>
          <a:xfrm>
            <a:off x="0" y="2571750"/>
            <a:ext cx="9144000" cy="2571900"/>
          </a:xfrm>
          <a:prstGeom prst="rect">
            <a:avLst/>
          </a:prstGeom>
          <a:solidFill>
            <a:srgbClr val="3B1106">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ctrTitle"/>
          </p:nvPr>
        </p:nvSpPr>
        <p:spPr>
          <a:xfrm>
            <a:off x="702900" y="1233658"/>
            <a:ext cx="4746000" cy="1159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 name="Google Shape;16;p3"/>
          <p:cNvSpPr txBox="1">
            <a:spLocks noGrp="1"/>
          </p:cNvSpPr>
          <p:nvPr>
            <p:ph type="subTitle" idx="1"/>
          </p:nvPr>
        </p:nvSpPr>
        <p:spPr>
          <a:xfrm>
            <a:off x="702900" y="2787333"/>
            <a:ext cx="4746000" cy="299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400"/>
              <a:buNone/>
              <a:defRPr sz="1400"/>
            </a:lvl1pPr>
            <a:lvl2pPr lvl="1" rtl="0">
              <a:spcBef>
                <a:spcPts val="600"/>
              </a:spcBef>
              <a:spcAft>
                <a:spcPts val="0"/>
              </a:spcAft>
              <a:buClr>
                <a:schemeClr val="dk1"/>
              </a:buClr>
              <a:buSzPts val="1400"/>
              <a:buNone/>
              <a:defRPr sz="1400"/>
            </a:lvl2pPr>
            <a:lvl3pPr lvl="2" rtl="0">
              <a:spcBef>
                <a:spcPts val="600"/>
              </a:spcBef>
              <a:spcAft>
                <a:spcPts val="0"/>
              </a:spcAft>
              <a:buClr>
                <a:schemeClr val="dk1"/>
              </a:buClr>
              <a:buSzPts val="1400"/>
              <a:buNone/>
              <a:defRPr sz="1400"/>
            </a:lvl3pPr>
            <a:lvl4pPr lvl="3" rtl="0">
              <a:spcBef>
                <a:spcPts val="600"/>
              </a:spcBef>
              <a:spcAft>
                <a:spcPts val="0"/>
              </a:spcAft>
              <a:buSzPts val="1400"/>
              <a:buNone/>
              <a:defRPr sz="1400"/>
            </a:lvl4pPr>
            <a:lvl5pPr lvl="4" rtl="0">
              <a:spcBef>
                <a:spcPts val="600"/>
              </a:spcBef>
              <a:spcAft>
                <a:spcPts val="0"/>
              </a:spcAft>
              <a:buSzPts val="1400"/>
              <a:buNone/>
              <a:defRPr sz="1400"/>
            </a:lvl5pPr>
            <a:lvl6pPr lvl="5" rtl="0">
              <a:spcBef>
                <a:spcPts val="600"/>
              </a:spcBef>
              <a:spcAft>
                <a:spcPts val="0"/>
              </a:spcAft>
              <a:buSzPts val="1400"/>
              <a:buNone/>
              <a:defRPr sz="1400"/>
            </a:lvl6pPr>
            <a:lvl7pPr lvl="6" rtl="0">
              <a:spcBef>
                <a:spcPts val="600"/>
              </a:spcBef>
              <a:spcAft>
                <a:spcPts val="0"/>
              </a:spcAft>
              <a:buSzPts val="1400"/>
              <a:buNone/>
              <a:defRPr sz="1400"/>
            </a:lvl7pPr>
            <a:lvl8pPr lvl="7" rtl="0">
              <a:spcBef>
                <a:spcPts val="600"/>
              </a:spcBef>
              <a:spcAft>
                <a:spcPts val="0"/>
              </a:spcAft>
              <a:buSzPts val="1400"/>
              <a:buNone/>
              <a:defRPr sz="1400"/>
            </a:lvl8pPr>
            <a:lvl9pPr lvl="8" rtl="0">
              <a:spcBef>
                <a:spcPts val="600"/>
              </a:spcBef>
              <a:spcAft>
                <a:spcPts val="600"/>
              </a:spcAft>
              <a:buSzPts val="1400"/>
              <a:buNone/>
              <a:defRPr sz="1400"/>
            </a:lvl9pPr>
          </a:lstStyle>
          <a:p>
            <a:endParaRPr/>
          </a:p>
        </p:txBody>
      </p:sp>
      <p:sp>
        <p:nvSpPr>
          <p:cNvPr id="17" name="Google Shape;17;p3"/>
          <p:cNvSpPr/>
          <p:nvPr/>
        </p:nvSpPr>
        <p:spPr>
          <a:xfrm>
            <a:off x="5928400" y="916150"/>
            <a:ext cx="2299500" cy="331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8" name="Google Shape;18;p3"/>
          <p:cNvSpPr/>
          <p:nvPr/>
        </p:nvSpPr>
        <p:spPr>
          <a:xfrm>
            <a:off x="8227900" y="4227300"/>
            <a:ext cx="916200" cy="916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4"/>
        <p:cNvGrpSpPr/>
        <p:nvPr/>
      </p:nvGrpSpPr>
      <p:grpSpPr>
        <a:xfrm>
          <a:off x="0" y="0"/>
          <a:ext cx="0" cy="0"/>
          <a:chOff x="0" y="0"/>
          <a:chExt cx="0" cy="0"/>
        </a:xfrm>
      </p:grpSpPr>
      <p:sp>
        <p:nvSpPr>
          <p:cNvPr id="35" name="Google Shape;35;p7"/>
          <p:cNvSpPr/>
          <p:nvPr/>
        </p:nvSpPr>
        <p:spPr>
          <a:xfrm>
            <a:off x="2307300" y="921000"/>
            <a:ext cx="6836700" cy="422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7"/>
          <p:cNvSpPr txBox="1">
            <a:spLocks noGrp="1"/>
          </p:cNvSpPr>
          <p:nvPr>
            <p:ph type="title"/>
          </p:nvPr>
        </p:nvSpPr>
        <p:spPr>
          <a:xfrm>
            <a:off x="455700" y="823775"/>
            <a:ext cx="1623900" cy="3864000"/>
          </a:xfrm>
          <a:prstGeom prst="rect">
            <a:avLst/>
          </a:prstGeom>
        </p:spPr>
        <p:txBody>
          <a:bodyPr spcFirstLastPara="1" wrap="square" lIns="0" tIns="0" rIns="0" bIns="0"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37" name="Google Shape;37;p7"/>
          <p:cNvSpPr txBox="1">
            <a:spLocks noGrp="1"/>
          </p:cNvSpPr>
          <p:nvPr>
            <p:ph type="body" idx="1"/>
          </p:nvPr>
        </p:nvSpPr>
        <p:spPr>
          <a:xfrm>
            <a:off x="2794425" y="1376725"/>
            <a:ext cx="2754000" cy="3311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38" name="Google Shape;38;p7"/>
          <p:cNvSpPr txBox="1">
            <a:spLocks noGrp="1"/>
          </p:cNvSpPr>
          <p:nvPr>
            <p:ph type="body" idx="2"/>
          </p:nvPr>
        </p:nvSpPr>
        <p:spPr>
          <a:xfrm>
            <a:off x="5934401" y="1376725"/>
            <a:ext cx="2754000" cy="3311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39" name="Google Shape;39;p7"/>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51"/>
        <p:cNvGrpSpPr/>
        <p:nvPr/>
      </p:nvGrpSpPr>
      <p:grpSpPr>
        <a:xfrm>
          <a:off x="0" y="0"/>
          <a:ext cx="0" cy="0"/>
          <a:chOff x="0" y="0"/>
          <a:chExt cx="0" cy="0"/>
        </a:xfrm>
      </p:grpSpPr>
      <p:sp>
        <p:nvSpPr>
          <p:cNvPr id="52" name="Google Shape;52;p10"/>
          <p:cNvSpPr/>
          <p:nvPr/>
        </p:nvSpPr>
        <p:spPr>
          <a:xfrm>
            <a:off x="2307300" y="0"/>
            <a:ext cx="6836700" cy="46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0"/>
          <p:cNvSpPr txBox="1">
            <a:spLocks noGrp="1"/>
          </p:cNvSpPr>
          <p:nvPr>
            <p:ph type="body" idx="1"/>
          </p:nvPr>
        </p:nvSpPr>
        <p:spPr>
          <a:xfrm>
            <a:off x="367825" y="3875252"/>
            <a:ext cx="1767300" cy="859500"/>
          </a:xfrm>
          <a:prstGeom prst="rect">
            <a:avLst/>
          </a:prstGeom>
        </p:spPr>
        <p:txBody>
          <a:bodyPr spcFirstLastPara="1" wrap="square" lIns="0" tIns="0" rIns="0" bIns="0" anchor="b" anchorCtr="0">
            <a:noAutofit/>
          </a:bodyPr>
          <a:lstStyle>
            <a:lvl1pPr marL="457200" lvl="0" indent="-228600" algn="r" rtl="0">
              <a:lnSpc>
                <a:spcPct val="100000"/>
              </a:lnSpc>
              <a:spcBef>
                <a:spcPts val="0"/>
              </a:spcBef>
              <a:spcAft>
                <a:spcPts val="0"/>
              </a:spcAft>
              <a:buClr>
                <a:schemeClr val="dk2"/>
              </a:buClr>
              <a:buSzPts val="1500"/>
              <a:buNone/>
              <a:defRPr sz="1500">
                <a:solidFill>
                  <a:schemeClr val="dk2"/>
                </a:solidFill>
              </a:defRPr>
            </a:lvl1pPr>
          </a:lstStyle>
          <a:p>
            <a:endParaRPr/>
          </a:p>
        </p:txBody>
      </p:sp>
      <p:sp>
        <p:nvSpPr>
          <p:cNvPr id="54" name="Google Shape;54;p10"/>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55"/>
        <p:cNvGrpSpPr/>
        <p:nvPr/>
      </p:nvGrpSpPr>
      <p:grpSpPr>
        <a:xfrm>
          <a:off x="0" y="0"/>
          <a:ext cx="0" cy="0"/>
          <a:chOff x="0" y="0"/>
          <a:chExt cx="0" cy="0"/>
        </a:xfrm>
      </p:grpSpPr>
      <p:sp>
        <p:nvSpPr>
          <p:cNvPr id="56" name="Google Shape;56;p11"/>
          <p:cNvSpPr/>
          <p:nvPr/>
        </p:nvSpPr>
        <p:spPr>
          <a:xfrm>
            <a:off x="0" y="0"/>
            <a:ext cx="9144000" cy="5143500"/>
          </a:xfrm>
          <a:prstGeom prst="frame">
            <a:avLst>
              <a:gd name="adj1" fmla="val 884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lvl="0" algn="ctr" rtl="0">
              <a:buNone/>
              <a:defRPr sz="1300" b="1">
                <a:solidFill>
                  <a:schemeClr val="lt1"/>
                </a:solidFill>
                <a:latin typeface="Inria Serif"/>
                <a:ea typeface="Inria Serif"/>
                <a:cs typeface="Inria Serif"/>
                <a:sym typeface="Inria Serif"/>
              </a:defRPr>
            </a:lvl1pPr>
            <a:lvl2pPr lvl="1" algn="ctr" rtl="0">
              <a:buNone/>
              <a:defRPr sz="1300" b="1">
                <a:solidFill>
                  <a:schemeClr val="lt1"/>
                </a:solidFill>
                <a:latin typeface="Inria Serif"/>
                <a:ea typeface="Inria Serif"/>
                <a:cs typeface="Inria Serif"/>
                <a:sym typeface="Inria Serif"/>
              </a:defRPr>
            </a:lvl2pPr>
            <a:lvl3pPr lvl="2" algn="ctr" rtl="0">
              <a:buNone/>
              <a:defRPr sz="1300" b="1">
                <a:solidFill>
                  <a:schemeClr val="lt1"/>
                </a:solidFill>
                <a:latin typeface="Inria Serif"/>
                <a:ea typeface="Inria Serif"/>
                <a:cs typeface="Inria Serif"/>
                <a:sym typeface="Inria Serif"/>
              </a:defRPr>
            </a:lvl3pPr>
            <a:lvl4pPr lvl="3" algn="ctr" rtl="0">
              <a:buNone/>
              <a:defRPr sz="1300" b="1">
                <a:solidFill>
                  <a:schemeClr val="lt1"/>
                </a:solidFill>
                <a:latin typeface="Inria Serif"/>
                <a:ea typeface="Inria Serif"/>
                <a:cs typeface="Inria Serif"/>
                <a:sym typeface="Inria Serif"/>
              </a:defRPr>
            </a:lvl4pPr>
            <a:lvl5pPr lvl="4" algn="ctr" rtl="0">
              <a:buNone/>
              <a:defRPr sz="1300" b="1">
                <a:solidFill>
                  <a:schemeClr val="lt1"/>
                </a:solidFill>
                <a:latin typeface="Inria Serif"/>
                <a:ea typeface="Inria Serif"/>
                <a:cs typeface="Inria Serif"/>
                <a:sym typeface="Inria Serif"/>
              </a:defRPr>
            </a:lvl5pPr>
            <a:lvl6pPr lvl="5" algn="ctr" rtl="0">
              <a:buNone/>
              <a:defRPr sz="1300" b="1">
                <a:solidFill>
                  <a:schemeClr val="lt1"/>
                </a:solidFill>
                <a:latin typeface="Inria Serif"/>
                <a:ea typeface="Inria Serif"/>
                <a:cs typeface="Inria Serif"/>
                <a:sym typeface="Inria Serif"/>
              </a:defRPr>
            </a:lvl6pPr>
            <a:lvl7pPr lvl="6" algn="ctr" rtl="0">
              <a:buNone/>
              <a:defRPr sz="1300" b="1">
                <a:solidFill>
                  <a:schemeClr val="lt1"/>
                </a:solidFill>
                <a:latin typeface="Inria Serif"/>
                <a:ea typeface="Inria Serif"/>
                <a:cs typeface="Inria Serif"/>
                <a:sym typeface="Inria Serif"/>
              </a:defRPr>
            </a:lvl7pPr>
            <a:lvl8pPr lvl="7" algn="ctr" rtl="0">
              <a:buNone/>
              <a:defRPr sz="1300" b="1">
                <a:solidFill>
                  <a:schemeClr val="lt1"/>
                </a:solidFill>
                <a:latin typeface="Inria Serif"/>
                <a:ea typeface="Inria Serif"/>
                <a:cs typeface="Inria Serif"/>
                <a:sym typeface="Inria Serif"/>
              </a:defRPr>
            </a:lvl8pPr>
            <a:lvl9pPr lvl="8" algn="ctr" rtl="0">
              <a:buNone/>
              <a:defRPr sz="1300" b="1">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
              <a:t>‹nr.›</a:t>
            </a:fld>
            <a:endParaRPr/>
          </a:p>
        </p:txBody>
      </p:sp>
      <p:sp>
        <p:nvSpPr>
          <p:cNvPr id="7" name="Google Shape;7;p1"/>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1pPr>
            <a:lvl2pPr lvl="1"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2pPr>
            <a:lvl3pPr lvl="2"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3pPr>
            <a:lvl4pPr lvl="3"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4pPr>
            <a:lvl5pPr lvl="4"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5pPr>
            <a:lvl6pPr lvl="5"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6pPr>
            <a:lvl7pPr lvl="6"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7pPr>
            <a:lvl8pPr lvl="7"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8pPr>
            <a:lvl9pPr lvl="8"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9pPr>
          </a:lstStyle>
          <a:p>
            <a:endParaRPr/>
          </a:p>
        </p:txBody>
      </p:sp>
      <p:sp>
        <p:nvSpPr>
          <p:cNvPr id="8" name="Google Shape;8;p1"/>
          <p:cNvSpPr txBox="1">
            <a:spLocks noGrp="1"/>
          </p:cNvSpPr>
          <p:nvPr>
            <p:ph type="body" idx="1"/>
          </p:nvPr>
        </p:nvSpPr>
        <p:spPr>
          <a:xfrm>
            <a:off x="2763000" y="1376700"/>
            <a:ext cx="5925300" cy="33111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1pPr>
            <a:lvl2pPr marL="914400" lvl="1"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2pPr>
            <a:lvl3pPr marL="1371600" lvl="2"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3pPr>
            <a:lvl4pPr marL="1828800" lvl="3"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4pPr>
            <a:lvl5pPr marL="2286000" lvl="4"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5pPr>
            <a:lvl6pPr marL="2743200" lvl="5"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6pPr>
            <a:lvl7pPr marL="3200400" lvl="6"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7pPr>
            <a:lvl8pPr marL="3657600" lvl="7"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8pPr>
            <a:lvl9pPr marL="4114800" lvl="8" indent="-355600" rtl="0">
              <a:lnSpc>
                <a:spcPct val="115000"/>
              </a:lnSpc>
              <a:spcBef>
                <a:spcPts val="600"/>
              </a:spcBef>
              <a:spcAft>
                <a:spcPts val="60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6" r:id="rId4"/>
    <p:sldLayoutId id="2147483657"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5.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sv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sv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13"/>
          <p:cNvSpPr txBox="1">
            <a:spLocks noGrp="1"/>
          </p:cNvSpPr>
          <p:nvPr>
            <p:ph type="ctrTitle"/>
          </p:nvPr>
        </p:nvSpPr>
        <p:spPr>
          <a:xfrm>
            <a:off x="702900" y="1361354"/>
            <a:ext cx="37245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nl-NL" dirty="0">
                <a:solidFill>
                  <a:srgbClr val="FF0000"/>
                </a:solidFill>
                <a:latin typeface="MV Boli" panose="02000500030200090000" pitchFamily="2" charset="0"/>
                <a:cs typeface="MV Boli" panose="02000500030200090000" pitchFamily="2" charset="0"/>
              </a:rPr>
              <a:t>H&amp;M </a:t>
            </a:r>
            <a:br>
              <a:rPr lang="nl-NL" dirty="0">
                <a:solidFill>
                  <a:srgbClr val="FF0000"/>
                </a:solidFill>
                <a:latin typeface="MV Boli" panose="02000500030200090000" pitchFamily="2" charset="0"/>
                <a:cs typeface="MV Boli" panose="02000500030200090000" pitchFamily="2" charset="0"/>
              </a:rPr>
            </a:br>
            <a:r>
              <a:rPr lang="nl-NL" sz="2800" dirty="0">
                <a:solidFill>
                  <a:srgbClr val="FF0000"/>
                </a:solidFill>
                <a:latin typeface="MV Boli" panose="02000500030200090000" pitchFamily="2" charset="0"/>
                <a:cs typeface="MV Boli" panose="02000500030200090000" pitchFamily="2" charset="0"/>
              </a:rPr>
              <a:t>Marketing presentatie</a:t>
            </a:r>
            <a:endParaRPr dirty="0">
              <a:solidFill>
                <a:srgbClr val="FF0000"/>
              </a:solidFill>
              <a:latin typeface="MV Boli" panose="02000500030200090000" pitchFamily="2" charset="0"/>
              <a:cs typeface="MV Boli" panose="02000500030200090000" pitchFamily="2" charset="0"/>
            </a:endParaRPr>
          </a:p>
        </p:txBody>
      </p:sp>
      <p:pic>
        <p:nvPicPr>
          <p:cNvPr id="3" name="Graphic 2" descr="Boodschappentas silhouet">
            <a:extLst>
              <a:ext uri="{FF2B5EF4-FFF2-40B4-BE49-F238E27FC236}">
                <a16:creationId xmlns:a16="http://schemas.microsoft.com/office/drawing/2014/main" id="{DCA63D19-E5CD-4099-B5CE-CDA1CCA42A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0" y="0"/>
            <a:ext cx="914400" cy="914400"/>
          </a:xfrm>
          <a:prstGeom prst="rect">
            <a:avLst/>
          </a:prstGeom>
        </p:spPr>
      </p:pic>
      <p:sp>
        <p:nvSpPr>
          <p:cNvPr id="5" name="Tekstvak 4">
            <a:extLst>
              <a:ext uri="{FF2B5EF4-FFF2-40B4-BE49-F238E27FC236}">
                <a16:creationId xmlns:a16="http://schemas.microsoft.com/office/drawing/2014/main" id="{AE1971E9-C803-4515-91C5-DE6ADF592678}"/>
              </a:ext>
            </a:extLst>
          </p:cNvPr>
          <p:cNvSpPr txBox="1"/>
          <p:nvPr/>
        </p:nvSpPr>
        <p:spPr>
          <a:xfrm>
            <a:off x="702900" y="2817159"/>
            <a:ext cx="3592055" cy="523220"/>
          </a:xfrm>
          <a:prstGeom prst="rect">
            <a:avLst/>
          </a:prstGeom>
          <a:noFill/>
        </p:spPr>
        <p:txBody>
          <a:bodyPr wrap="square" rtlCol="0">
            <a:spAutoFit/>
          </a:bodyPr>
          <a:lstStyle/>
          <a:p>
            <a:r>
              <a:rPr lang="nl-NL" dirty="0">
                <a:solidFill>
                  <a:schemeClr val="accent1"/>
                </a:solidFill>
                <a:latin typeface="Playfair Display Regular" panose="020B0604020202020204" charset="0"/>
              </a:rPr>
              <a:t>Iris Velding</a:t>
            </a:r>
          </a:p>
          <a:p>
            <a:r>
              <a:rPr lang="nl-NL" dirty="0">
                <a:solidFill>
                  <a:schemeClr val="accent1"/>
                </a:solidFill>
                <a:latin typeface="Playfair Display Regular" panose="020B0604020202020204" charset="0"/>
              </a:rPr>
              <a:t>MA41</a:t>
            </a:r>
          </a:p>
        </p:txBody>
      </p:sp>
      <p:pic>
        <p:nvPicPr>
          <p:cNvPr id="6" name="Afbeelding 5">
            <a:extLst>
              <a:ext uri="{FF2B5EF4-FFF2-40B4-BE49-F238E27FC236}">
                <a16:creationId xmlns:a16="http://schemas.microsoft.com/office/drawing/2014/main" id="{953454E2-27BC-4E8D-948B-C15D42630CFB}"/>
              </a:ext>
            </a:extLst>
          </p:cNvPr>
          <p:cNvPicPr>
            <a:picLocks noChangeAspect="1"/>
          </p:cNvPicPr>
          <p:nvPr/>
        </p:nvPicPr>
        <p:blipFill>
          <a:blip r:embed="rId5"/>
          <a:stretch>
            <a:fillRect/>
          </a:stretch>
        </p:blipFill>
        <p:spPr>
          <a:xfrm>
            <a:off x="5572394" y="1169018"/>
            <a:ext cx="2704271" cy="27042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DCC212F-E702-4C2E-A64E-3F5B7F7EB6F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10</a:t>
            </a:fld>
            <a:endParaRPr lang="nl-NL"/>
          </a:p>
        </p:txBody>
      </p:sp>
      <p:pic>
        <p:nvPicPr>
          <p:cNvPr id="3" name="Picture 2" descr="Diagram met antwoorden op het Formulier. Titel van de vraag: Wat vind u van de winkel indeling?. Aantal antwoorden: 36 antwoorden.">
            <a:extLst>
              <a:ext uri="{FF2B5EF4-FFF2-40B4-BE49-F238E27FC236}">
                <a16:creationId xmlns:a16="http://schemas.microsoft.com/office/drawing/2014/main" id="{E0CB01F2-055C-4DAD-B9C0-EB0A4CCC3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585" y="992749"/>
            <a:ext cx="6625008" cy="31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700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7633C0B-FF69-4D8D-A34C-FDDD22429A0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11</a:t>
            </a:fld>
            <a:endParaRPr lang="nl-NL"/>
          </a:p>
        </p:txBody>
      </p:sp>
      <p:pic>
        <p:nvPicPr>
          <p:cNvPr id="3" name="Picture 2" descr="Diagram met antwoorden op het Formulier. Titel van de vraag: Ziet u wel eens reclame van de H&amp;M?. Aantal antwoorden: 36 antwoorden.">
            <a:extLst>
              <a:ext uri="{FF2B5EF4-FFF2-40B4-BE49-F238E27FC236}">
                <a16:creationId xmlns:a16="http://schemas.microsoft.com/office/drawing/2014/main" id="{84CEE30D-8BA6-4F79-AD85-460BE7843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407" y="992749"/>
            <a:ext cx="6619901" cy="31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982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6CEBD00-4820-4CC4-B27A-7AD5EC945A7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12</a:t>
            </a:fld>
            <a:endParaRPr lang="nl-NL"/>
          </a:p>
        </p:txBody>
      </p:sp>
      <p:pic>
        <p:nvPicPr>
          <p:cNvPr id="3" name="Picture 2" descr="Diagram met antwoorden op het Formulier. Titel van de vraag: Volgt u de H&amp;M op sociale platforms?. Aantal antwoorden: 36 antwoorden.">
            <a:extLst>
              <a:ext uri="{FF2B5EF4-FFF2-40B4-BE49-F238E27FC236}">
                <a16:creationId xmlns:a16="http://schemas.microsoft.com/office/drawing/2014/main" id="{F0539700-617A-4A09-BF0E-74E502939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407" y="992749"/>
            <a:ext cx="6619901" cy="31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91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353B1BD-8FBD-4AF2-BBBE-79494F75AFE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13</a:t>
            </a:fld>
            <a:endParaRPr lang="nl-NL"/>
          </a:p>
        </p:txBody>
      </p:sp>
      <p:pic>
        <p:nvPicPr>
          <p:cNvPr id="3" name="Picture 2" descr="Diagram met antwoorden op het Formulier. Titel van de vraag: welk cijfer zal u de klantvriendelijkheid geven van het personeel bij de H&amp;M?. Aantal antwoorden: 36 antwoorden.">
            <a:extLst>
              <a:ext uri="{FF2B5EF4-FFF2-40B4-BE49-F238E27FC236}">
                <a16:creationId xmlns:a16="http://schemas.microsoft.com/office/drawing/2014/main" id="{37C56F3B-7137-4030-AF9E-C680B14BC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407" y="992749"/>
            <a:ext cx="6619901" cy="31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548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4335CF70-91F5-4296-B205-638850F9B5D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14</a:t>
            </a:fld>
            <a:endParaRPr lang="nl-NL"/>
          </a:p>
        </p:txBody>
      </p:sp>
      <p:pic>
        <p:nvPicPr>
          <p:cNvPr id="3" name="Picture 2" descr="Diagram met antwoorden op het Formulier. Titel van de vraag: Is er genoeg personeel in de winkel om u snel te helpen?. Aantal antwoorden: 36 antwoorden.">
            <a:extLst>
              <a:ext uri="{FF2B5EF4-FFF2-40B4-BE49-F238E27FC236}">
                <a16:creationId xmlns:a16="http://schemas.microsoft.com/office/drawing/2014/main" id="{B0499351-21DA-4D28-8136-C08411F58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407" y="992749"/>
            <a:ext cx="6619901" cy="31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430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8203D5F-1218-4E14-B346-D2D635A2BAB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15</a:t>
            </a:fld>
            <a:endParaRPr lang="nl-NL"/>
          </a:p>
        </p:txBody>
      </p:sp>
      <p:sp>
        <p:nvSpPr>
          <p:cNvPr id="3" name="Tekstvak 2">
            <a:extLst>
              <a:ext uri="{FF2B5EF4-FFF2-40B4-BE49-F238E27FC236}">
                <a16:creationId xmlns:a16="http://schemas.microsoft.com/office/drawing/2014/main" id="{E918A258-122D-4773-A934-85114A9ED693}"/>
              </a:ext>
            </a:extLst>
          </p:cNvPr>
          <p:cNvSpPr txBox="1"/>
          <p:nvPr/>
        </p:nvSpPr>
        <p:spPr>
          <a:xfrm>
            <a:off x="1099297" y="450476"/>
            <a:ext cx="6945406" cy="338554"/>
          </a:xfrm>
          <a:prstGeom prst="rect">
            <a:avLst/>
          </a:prstGeom>
          <a:noFill/>
        </p:spPr>
        <p:txBody>
          <a:bodyPr wrap="square" rtlCol="0">
            <a:spAutoFit/>
          </a:bodyPr>
          <a:lstStyle/>
          <a:p>
            <a:r>
              <a:rPr lang="nl-NL" sz="1600" dirty="0">
                <a:solidFill>
                  <a:srgbClr val="FF0000"/>
                </a:solidFill>
                <a:latin typeface="Playfair Display Regular" panose="020B0604020202020204" charset="0"/>
              </a:rPr>
              <a:t>Komt u naar de H&amp;M voor een specifiek product? Zo ja, welk product?</a:t>
            </a:r>
          </a:p>
        </p:txBody>
      </p:sp>
      <p:sp>
        <p:nvSpPr>
          <p:cNvPr id="4" name="Tekstvak 3">
            <a:extLst>
              <a:ext uri="{FF2B5EF4-FFF2-40B4-BE49-F238E27FC236}">
                <a16:creationId xmlns:a16="http://schemas.microsoft.com/office/drawing/2014/main" id="{BA11892C-0255-40B8-B8CB-92B851371821}"/>
              </a:ext>
            </a:extLst>
          </p:cNvPr>
          <p:cNvSpPr txBox="1"/>
          <p:nvPr/>
        </p:nvSpPr>
        <p:spPr>
          <a:xfrm>
            <a:off x="1522879" y="1742550"/>
            <a:ext cx="6098241" cy="923330"/>
          </a:xfrm>
          <a:prstGeom prst="rect">
            <a:avLst/>
          </a:prstGeom>
          <a:noFill/>
        </p:spPr>
        <p:txBody>
          <a:bodyPr wrap="square" rtlCol="0">
            <a:spAutoFit/>
          </a:bodyPr>
          <a:lstStyle/>
          <a:p>
            <a:pPr algn="ctr"/>
            <a:r>
              <a:rPr lang="nl-NL" sz="1800" dirty="0">
                <a:solidFill>
                  <a:schemeClr val="accent1"/>
                </a:solidFill>
                <a:latin typeface="Playfair Display Regular" panose="020B0604020202020204" charset="0"/>
              </a:rPr>
              <a:t>- Nee gewoon om rond te kijken. </a:t>
            </a:r>
          </a:p>
          <a:p>
            <a:pPr algn="ctr"/>
            <a:r>
              <a:rPr lang="nl-NL" sz="1800" dirty="0">
                <a:solidFill>
                  <a:schemeClr val="accent1"/>
                </a:solidFill>
                <a:latin typeface="Playfair Display Regular" panose="020B0604020202020204" charset="0"/>
              </a:rPr>
              <a:t>- Voor jeans</a:t>
            </a:r>
          </a:p>
          <a:p>
            <a:pPr algn="ctr"/>
            <a:r>
              <a:rPr lang="nl-NL" sz="1800" dirty="0">
                <a:solidFill>
                  <a:schemeClr val="accent1"/>
                </a:solidFill>
                <a:latin typeface="Playfair Display Regular" panose="020B0604020202020204" charset="0"/>
              </a:rPr>
              <a:t>- Voor truien en shirtjes.</a:t>
            </a:r>
          </a:p>
        </p:txBody>
      </p:sp>
      <p:pic>
        <p:nvPicPr>
          <p:cNvPr id="6" name="Afbeelding 5">
            <a:extLst>
              <a:ext uri="{FF2B5EF4-FFF2-40B4-BE49-F238E27FC236}">
                <a16:creationId xmlns:a16="http://schemas.microsoft.com/office/drawing/2014/main" id="{870BBC75-ED8B-4C4E-8F61-C3211E3969CA}"/>
              </a:ext>
            </a:extLst>
          </p:cNvPr>
          <p:cNvPicPr>
            <a:picLocks noChangeAspect="1"/>
          </p:cNvPicPr>
          <p:nvPr/>
        </p:nvPicPr>
        <p:blipFill>
          <a:blip r:embed="rId2"/>
          <a:stretch>
            <a:fillRect/>
          </a:stretch>
        </p:blipFill>
        <p:spPr>
          <a:xfrm>
            <a:off x="3466352" y="2924735"/>
            <a:ext cx="2211294" cy="1243853"/>
          </a:xfrm>
          <a:prstGeom prst="rect">
            <a:avLst/>
          </a:prstGeom>
        </p:spPr>
      </p:pic>
      <p:pic>
        <p:nvPicPr>
          <p:cNvPr id="8" name="Graphic 7" descr="Kledinghanger silhouet">
            <a:extLst>
              <a:ext uri="{FF2B5EF4-FFF2-40B4-BE49-F238E27FC236}">
                <a16:creationId xmlns:a16="http://schemas.microsoft.com/office/drawing/2014/main" id="{6D924C24-D911-41D1-B103-63AC1C33EA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3900" y="3773350"/>
            <a:ext cx="914400" cy="914400"/>
          </a:xfrm>
          <a:prstGeom prst="rect">
            <a:avLst/>
          </a:prstGeom>
        </p:spPr>
      </p:pic>
    </p:spTree>
    <p:extLst>
      <p:ext uri="{BB962C8B-B14F-4D97-AF65-F5344CB8AC3E}">
        <p14:creationId xmlns:p14="http://schemas.microsoft.com/office/powerpoint/2010/main" val="2216424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5A089E3-6BD0-48D2-B5F4-FA1795EA902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16</a:t>
            </a:fld>
            <a:endParaRPr lang="nl-NL"/>
          </a:p>
        </p:txBody>
      </p:sp>
      <p:sp>
        <p:nvSpPr>
          <p:cNvPr id="3" name="Tekstvak 2">
            <a:extLst>
              <a:ext uri="{FF2B5EF4-FFF2-40B4-BE49-F238E27FC236}">
                <a16:creationId xmlns:a16="http://schemas.microsoft.com/office/drawing/2014/main" id="{3C1A66D9-A401-4BB7-9700-CAFAB5109ACC}"/>
              </a:ext>
            </a:extLst>
          </p:cNvPr>
          <p:cNvSpPr txBox="1"/>
          <p:nvPr/>
        </p:nvSpPr>
        <p:spPr>
          <a:xfrm>
            <a:off x="756397" y="490817"/>
            <a:ext cx="7631206" cy="338554"/>
          </a:xfrm>
          <a:prstGeom prst="rect">
            <a:avLst/>
          </a:prstGeom>
          <a:noFill/>
        </p:spPr>
        <p:txBody>
          <a:bodyPr wrap="square" rtlCol="0">
            <a:spAutoFit/>
          </a:bodyPr>
          <a:lstStyle/>
          <a:p>
            <a:pPr algn="ctr"/>
            <a:r>
              <a:rPr lang="nl-NL" sz="1600" dirty="0">
                <a:solidFill>
                  <a:srgbClr val="FF0000"/>
                </a:solidFill>
                <a:latin typeface="Playfair Display Regular" panose="020B0604020202020204" charset="0"/>
              </a:rPr>
              <a:t>Wat vindt u van de kwaliteit van de producten?</a:t>
            </a:r>
          </a:p>
        </p:txBody>
      </p:sp>
      <p:sp>
        <p:nvSpPr>
          <p:cNvPr id="5" name="Tekstvak 4">
            <a:extLst>
              <a:ext uri="{FF2B5EF4-FFF2-40B4-BE49-F238E27FC236}">
                <a16:creationId xmlns:a16="http://schemas.microsoft.com/office/drawing/2014/main" id="{75D9B349-E455-4E7F-8940-D792E9283C8C}"/>
              </a:ext>
            </a:extLst>
          </p:cNvPr>
          <p:cNvSpPr txBox="1"/>
          <p:nvPr/>
        </p:nvSpPr>
        <p:spPr>
          <a:xfrm>
            <a:off x="1845608" y="1714499"/>
            <a:ext cx="5452783" cy="1015663"/>
          </a:xfrm>
          <a:prstGeom prst="rect">
            <a:avLst/>
          </a:prstGeom>
          <a:noFill/>
        </p:spPr>
        <p:txBody>
          <a:bodyPr wrap="square" rtlCol="0">
            <a:spAutoFit/>
          </a:bodyPr>
          <a:lstStyle/>
          <a:p>
            <a:pPr algn="ctr"/>
            <a:r>
              <a:rPr lang="nl-NL" sz="2000" dirty="0">
                <a:solidFill>
                  <a:schemeClr val="accent1"/>
                </a:solidFill>
                <a:latin typeface="Playfair Display Regular" panose="020B0604020202020204" charset="0"/>
              </a:rPr>
              <a:t>- Super goed</a:t>
            </a:r>
          </a:p>
          <a:p>
            <a:pPr algn="ctr"/>
            <a:r>
              <a:rPr lang="nl-NL" sz="2000" dirty="0">
                <a:solidFill>
                  <a:schemeClr val="accent1"/>
                </a:solidFill>
                <a:latin typeface="Playfair Display Regular" panose="020B0604020202020204" charset="0"/>
              </a:rPr>
              <a:t>- Redelijk</a:t>
            </a:r>
          </a:p>
          <a:p>
            <a:pPr algn="ctr"/>
            <a:r>
              <a:rPr lang="nl-NL" sz="2000" dirty="0">
                <a:solidFill>
                  <a:schemeClr val="accent1"/>
                </a:solidFill>
                <a:latin typeface="Playfair Display Regular" panose="020B0604020202020204" charset="0"/>
              </a:rPr>
              <a:t>- Niet de beste, het kan beter</a:t>
            </a:r>
            <a:r>
              <a:rPr lang="nl-NL" sz="1800" dirty="0">
                <a:solidFill>
                  <a:schemeClr val="accent1"/>
                </a:solidFill>
                <a:latin typeface="Playfair Display Regular" panose="020B0604020202020204" charset="0"/>
              </a:rPr>
              <a:t>.</a:t>
            </a:r>
          </a:p>
        </p:txBody>
      </p:sp>
      <p:pic>
        <p:nvPicPr>
          <p:cNvPr id="6" name="Afbeelding 5">
            <a:extLst>
              <a:ext uri="{FF2B5EF4-FFF2-40B4-BE49-F238E27FC236}">
                <a16:creationId xmlns:a16="http://schemas.microsoft.com/office/drawing/2014/main" id="{BCBCFE5D-DA2C-4DA4-A7EB-9AEF1BCD4E66}"/>
              </a:ext>
            </a:extLst>
          </p:cNvPr>
          <p:cNvPicPr>
            <a:picLocks noChangeAspect="1"/>
          </p:cNvPicPr>
          <p:nvPr/>
        </p:nvPicPr>
        <p:blipFill>
          <a:blip r:embed="rId2"/>
          <a:stretch>
            <a:fillRect/>
          </a:stretch>
        </p:blipFill>
        <p:spPr>
          <a:xfrm>
            <a:off x="3361062" y="3018864"/>
            <a:ext cx="2421873" cy="1479177"/>
          </a:xfrm>
          <a:prstGeom prst="rect">
            <a:avLst/>
          </a:prstGeom>
        </p:spPr>
      </p:pic>
      <p:pic>
        <p:nvPicPr>
          <p:cNvPr id="10" name="Graphic 9" descr="Schone was silhouet">
            <a:extLst>
              <a:ext uri="{FF2B5EF4-FFF2-40B4-BE49-F238E27FC236}">
                <a16:creationId xmlns:a16="http://schemas.microsoft.com/office/drawing/2014/main" id="{C380C8BD-245B-46B7-9CBB-BE3B88F7FC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3900" y="490817"/>
            <a:ext cx="914400" cy="914400"/>
          </a:xfrm>
          <a:prstGeom prst="rect">
            <a:avLst/>
          </a:prstGeom>
        </p:spPr>
      </p:pic>
    </p:spTree>
    <p:extLst>
      <p:ext uri="{BB962C8B-B14F-4D97-AF65-F5344CB8AC3E}">
        <p14:creationId xmlns:p14="http://schemas.microsoft.com/office/powerpoint/2010/main" val="3170959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16201EA-5601-4B39-8D62-9B6EF1CEA1D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17</a:t>
            </a:fld>
            <a:endParaRPr lang="nl-NL"/>
          </a:p>
        </p:txBody>
      </p:sp>
      <p:sp>
        <p:nvSpPr>
          <p:cNvPr id="3" name="Tekstvak 2">
            <a:extLst>
              <a:ext uri="{FF2B5EF4-FFF2-40B4-BE49-F238E27FC236}">
                <a16:creationId xmlns:a16="http://schemas.microsoft.com/office/drawing/2014/main" id="{46D96E1A-1CD2-4E08-8071-46DD6E3729AC}"/>
              </a:ext>
            </a:extLst>
          </p:cNvPr>
          <p:cNvSpPr txBox="1"/>
          <p:nvPr/>
        </p:nvSpPr>
        <p:spPr>
          <a:xfrm>
            <a:off x="1519518" y="484094"/>
            <a:ext cx="6104964" cy="338554"/>
          </a:xfrm>
          <a:prstGeom prst="rect">
            <a:avLst/>
          </a:prstGeom>
          <a:noFill/>
        </p:spPr>
        <p:txBody>
          <a:bodyPr wrap="square" rtlCol="0">
            <a:spAutoFit/>
          </a:bodyPr>
          <a:lstStyle/>
          <a:p>
            <a:pPr algn="ctr"/>
            <a:r>
              <a:rPr lang="nl-NL" sz="1600" dirty="0">
                <a:solidFill>
                  <a:srgbClr val="FF0000"/>
                </a:solidFill>
                <a:latin typeface="Playfair Display Regular" panose="020B0604020202020204" charset="0"/>
              </a:rPr>
              <a:t>Wat vindt u van de prijzen in de winkel en online?</a:t>
            </a:r>
          </a:p>
        </p:txBody>
      </p:sp>
      <p:sp>
        <p:nvSpPr>
          <p:cNvPr id="4" name="Tekstvak 3">
            <a:extLst>
              <a:ext uri="{FF2B5EF4-FFF2-40B4-BE49-F238E27FC236}">
                <a16:creationId xmlns:a16="http://schemas.microsoft.com/office/drawing/2014/main" id="{70DA232F-B754-4220-819E-481389D47373}"/>
              </a:ext>
            </a:extLst>
          </p:cNvPr>
          <p:cNvSpPr txBox="1"/>
          <p:nvPr/>
        </p:nvSpPr>
        <p:spPr>
          <a:xfrm>
            <a:off x="1438835" y="1850126"/>
            <a:ext cx="6266329" cy="923330"/>
          </a:xfrm>
          <a:prstGeom prst="rect">
            <a:avLst/>
          </a:prstGeom>
          <a:noFill/>
        </p:spPr>
        <p:txBody>
          <a:bodyPr wrap="square" rtlCol="0">
            <a:spAutoFit/>
          </a:bodyPr>
          <a:lstStyle/>
          <a:p>
            <a:pPr algn="ctr"/>
            <a:r>
              <a:rPr lang="nl-NL" sz="1800" dirty="0">
                <a:solidFill>
                  <a:schemeClr val="accent1"/>
                </a:solidFill>
                <a:latin typeface="Playfair Display Regular" panose="020B0604020202020204" charset="0"/>
              </a:rPr>
              <a:t>- Erg goedkoop</a:t>
            </a:r>
          </a:p>
          <a:p>
            <a:pPr algn="ctr"/>
            <a:r>
              <a:rPr lang="nl-NL" sz="1800" dirty="0">
                <a:solidFill>
                  <a:schemeClr val="accent1"/>
                </a:solidFill>
                <a:latin typeface="Playfair Display Regular" panose="020B0604020202020204" charset="0"/>
              </a:rPr>
              <a:t>- Betaalbaar</a:t>
            </a:r>
          </a:p>
          <a:p>
            <a:pPr algn="ctr"/>
            <a:r>
              <a:rPr lang="nl-NL" sz="1800" dirty="0">
                <a:solidFill>
                  <a:schemeClr val="accent1"/>
                </a:solidFill>
                <a:latin typeface="Playfair Display Regular" panose="020B0604020202020204" charset="0"/>
              </a:rPr>
              <a:t>- Soms kan het online en in de winkel verschillen. </a:t>
            </a:r>
          </a:p>
        </p:txBody>
      </p:sp>
      <p:pic>
        <p:nvPicPr>
          <p:cNvPr id="5" name="Afbeelding 4">
            <a:extLst>
              <a:ext uri="{FF2B5EF4-FFF2-40B4-BE49-F238E27FC236}">
                <a16:creationId xmlns:a16="http://schemas.microsoft.com/office/drawing/2014/main" id="{FA7F5D6A-BB23-48ED-B263-066DF99702CD}"/>
              </a:ext>
            </a:extLst>
          </p:cNvPr>
          <p:cNvPicPr>
            <a:picLocks noChangeAspect="1"/>
          </p:cNvPicPr>
          <p:nvPr/>
        </p:nvPicPr>
        <p:blipFill>
          <a:blip r:embed="rId2"/>
          <a:stretch>
            <a:fillRect/>
          </a:stretch>
        </p:blipFill>
        <p:spPr>
          <a:xfrm>
            <a:off x="3418408" y="3120747"/>
            <a:ext cx="2307181" cy="1305205"/>
          </a:xfrm>
          <a:prstGeom prst="rect">
            <a:avLst/>
          </a:prstGeom>
        </p:spPr>
      </p:pic>
      <p:pic>
        <p:nvPicPr>
          <p:cNvPr id="7" name="Graphic 6" descr="Kleermakerswerk silhouet">
            <a:extLst>
              <a:ext uri="{FF2B5EF4-FFF2-40B4-BE49-F238E27FC236}">
                <a16:creationId xmlns:a16="http://schemas.microsoft.com/office/drawing/2014/main" id="{99889877-8B50-4693-8A09-C6D3FA3139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540" y="3773350"/>
            <a:ext cx="914400" cy="914400"/>
          </a:xfrm>
          <a:prstGeom prst="rect">
            <a:avLst/>
          </a:prstGeom>
        </p:spPr>
      </p:pic>
    </p:spTree>
    <p:extLst>
      <p:ext uri="{BB962C8B-B14F-4D97-AF65-F5344CB8AC3E}">
        <p14:creationId xmlns:p14="http://schemas.microsoft.com/office/powerpoint/2010/main" val="4277253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98F34E1A-8045-4F44-A7F6-BB395E03022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18</a:t>
            </a:fld>
            <a:endParaRPr lang="nl-NL"/>
          </a:p>
        </p:txBody>
      </p:sp>
      <p:sp>
        <p:nvSpPr>
          <p:cNvPr id="3" name="Tekstvak 2">
            <a:extLst>
              <a:ext uri="{FF2B5EF4-FFF2-40B4-BE49-F238E27FC236}">
                <a16:creationId xmlns:a16="http://schemas.microsoft.com/office/drawing/2014/main" id="{96244759-388B-4E07-A0BC-9566E5F34374}"/>
              </a:ext>
            </a:extLst>
          </p:cNvPr>
          <p:cNvSpPr txBox="1"/>
          <p:nvPr/>
        </p:nvSpPr>
        <p:spPr>
          <a:xfrm>
            <a:off x="1462367" y="524437"/>
            <a:ext cx="6037729" cy="338554"/>
          </a:xfrm>
          <a:prstGeom prst="rect">
            <a:avLst/>
          </a:prstGeom>
          <a:noFill/>
        </p:spPr>
        <p:txBody>
          <a:bodyPr wrap="square" rtlCol="0">
            <a:spAutoFit/>
          </a:bodyPr>
          <a:lstStyle/>
          <a:p>
            <a:pPr algn="ctr"/>
            <a:r>
              <a:rPr lang="nl-NL" sz="1600" dirty="0">
                <a:solidFill>
                  <a:srgbClr val="FF0000"/>
                </a:solidFill>
                <a:latin typeface="Playfair Display Regular" panose="020B0604020202020204" charset="0"/>
              </a:rPr>
              <a:t>Wat vindt u van de prijs/kwaliteit verhouding</a:t>
            </a:r>
          </a:p>
        </p:txBody>
      </p:sp>
      <p:sp>
        <p:nvSpPr>
          <p:cNvPr id="4" name="Tekstvak 3">
            <a:extLst>
              <a:ext uri="{FF2B5EF4-FFF2-40B4-BE49-F238E27FC236}">
                <a16:creationId xmlns:a16="http://schemas.microsoft.com/office/drawing/2014/main" id="{FAA7DEAD-16CB-4839-A5FB-104055FC9F2A}"/>
              </a:ext>
            </a:extLst>
          </p:cNvPr>
          <p:cNvSpPr txBox="1"/>
          <p:nvPr/>
        </p:nvSpPr>
        <p:spPr>
          <a:xfrm>
            <a:off x="2380129" y="1714500"/>
            <a:ext cx="4202206" cy="923330"/>
          </a:xfrm>
          <a:prstGeom prst="rect">
            <a:avLst/>
          </a:prstGeom>
          <a:noFill/>
        </p:spPr>
        <p:txBody>
          <a:bodyPr wrap="square" rtlCol="0">
            <a:spAutoFit/>
          </a:bodyPr>
          <a:lstStyle/>
          <a:p>
            <a:pPr algn="ctr"/>
            <a:r>
              <a:rPr lang="nl-NL" sz="1800" dirty="0">
                <a:solidFill>
                  <a:schemeClr val="accent1"/>
                </a:solidFill>
                <a:latin typeface="Playfair Display Regular" panose="020B0604020202020204" charset="0"/>
              </a:rPr>
              <a:t>- Top </a:t>
            </a:r>
          </a:p>
          <a:p>
            <a:pPr algn="ctr"/>
            <a:r>
              <a:rPr lang="nl-NL" sz="1800" dirty="0">
                <a:solidFill>
                  <a:schemeClr val="accent1"/>
                </a:solidFill>
                <a:latin typeface="Playfair Display Regular" panose="020B0604020202020204" charset="0"/>
              </a:rPr>
              <a:t>- Voldoende </a:t>
            </a:r>
          </a:p>
          <a:p>
            <a:pPr algn="ctr"/>
            <a:r>
              <a:rPr lang="nl-NL" sz="1800" dirty="0">
                <a:solidFill>
                  <a:schemeClr val="accent1"/>
                </a:solidFill>
                <a:latin typeface="Playfair Display Regular" panose="020B0604020202020204" charset="0"/>
              </a:rPr>
              <a:t>- Soms best duur voor wat je krijgt.</a:t>
            </a:r>
          </a:p>
        </p:txBody>
      </p:sp>
      <p:pic>
        <p:nvPicPr>
          <p:cNvPr id="5" name="Afbeelding 4">
            <a:extLst>
              <a:ext uri="{FF2B5EF4-FFF2-40B4-BE49-F238E27FC236}">
                <a16:creationId xmlns:a16="http://schemas.microsoft.com/office/drawing/2014/main" id="{4FD2D4BA-562C-4FE0-8FAE-E1623B51E46D}"/>
              </a:ext>
            </a:extLst>
          </p:cNvPr>
          <p:cNvPicPr>
            <a:picLocks noChangeAspect="1"/>
          </p:cNvPicPr>
          <p:nvPr/>
        </p:nvPicPr>
        <p:blipFill>
          <a:blip r:embed="rId2"/>
          <a:stretch>
            <a:fillRect/>
          </a:stretch>
        </p:blipFill>
        <p:spPr>
          <a:xfrm>
            <a:off x="3095901" y="2877958"/>
            <a:ext cx="2952196" cy="1660425"/>
          </a:xfrm>
          <a:prstGeom prst="rect">
            <a:avLst/>
          </a:prstGeom>
        </p:spPr>
      </p:pic>
      <p:pic>
        <p:nvPicPr>
          <p:cNvPr id="11" name="Graphic 10" descr="Kleermakerswerk silhouet">
            <a:extLst>
              <a:ext uri="{FF2B5EF4-FFF2-40B4-BE49-F238E27FC236}">
                <a16:creationId xmlns:a16="http://schemas.microsoft.com/office/drawing/2014/main" id="{1E242279-C688-483F-82FD-8462DC3E2B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4607" y="450597"/>
            <a:ext cx="824788" cy="824788"/>
          </a:xfrm>
          <a:prstGeom prst="rect">
            <a:avLst/>
          </a:prstGeom>
        </p:spPr>
      </p:pic>
    </p:spTree>
    <p:extLst>
      <p:ext uri="{BB962C8B-B14F-4D97-AF65-F5344CB8AC3E}">
        <p14:creationId xmlns:p14="http://schemas.microsoft.com/office/powerpoint/2010/main" val="3699674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7816CEE-5773-4B8C-A8B2-E8355C17CF1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19</a:t>
            </a:fld>
            <a:endParaRPr lang="nl-NL"/>
          </a:p>
        </p:txBody>
      </p:sp>
      <p:sp>
        <p:nvSpPr>
          <p:cNvPr id="3" name="Tekstvak 2">
            <a:extLst>
              <a:ext uri="{FF2B5EF4-FFF2-40B4-BE49-F238E27FC236}">
                <a16:creationId xmlns:a16="http://schemas.microsoft.com/office/drawing/2014/main" id="{6783A63A-22DD-4162-B947-68B6ACE55171}"/>
              </a:ext>
            </a:extLst>
          </p:cNvPr>
          <p:cNvSpPr txBox="1"/>
          <p:nvPr/>
        </p:nvSpPr>
        <p:spPr>
          <a:xfrm>
            <a:off x="1411940" y="570311"/>
            <a:ext cx="6273053" cy="338554"/>
          </a:xfrm>
          <a:prstGeom prst="rect">
            <a:avLst/>
          </a:prstGeom>
          <a:noFill/>
        </p:spPr>
        <p:txBody>
          <a:bodyPr wrap="square" rtlCol="0">
            <a:spAutoFit/>
          </a:bodyPr>
          <a:lstStyle/>
          <a:p>
            <a:pPr algn="ctr"/>
            <a:r>
              <a:rPr lang="nl-NL" sz="1600" dirty="0">
                <a:solidFill>
                  <a:srgbClr val="FF0000"/>
                </a:solidFill>
                <a:latin typeface="Playfair Display Regular" panose="020B0604020202020204" charset="0"/>
              </a:rPr>
              <a:t>Wat kan er verbeterd worden aan de winkel?</a:t>
            </a:r>
          </a:p>
        </p:txBody>
      </p:sp>
      <p:sp>
        <p:nvSpPr>
          <p:cNvPr id="4" name="Tekstvak 3">
            <a:extLst>
              <a:ext uri="{FF2B5EF4-FFF2-40B4-BE49-F238E27FC236}">
                <a16:creationId xmlns:a16="http://schemas.microsoft.com/office/drawing/2014/main" id="{0F909D96-A78E-4AC4-88F9-93B0A5A64D75}"/>
              </a:ext>
            </a:extLst>
          </p:cNvPr>
          <p:cNvSpPr txBox="1"/>
          <p:nvPr/>
        </p:nvSpPr>
        <p:spPr>
          <a:xfrm>
            <a:off x="934570" y="1784867"/>
            <a:ext cx="6878171" cy="1138773"/>
          </a:xfrm>
          <a:prstGeom prst="rect">
            <a:avLst/>
          </a:prstGeom>
          <a:noFill/>
        </p:spPr>
        <p:txBody>
          <a:bodyPr wrap="square" rtlCol="0">
            <a:spAutoFit/>
          </a:bodyPr>
          <a:lstStyle/>
          <a:p>
            <a:pPr algn="ctr"/>
            <a:r>
              <a:rPr lang="nl-NL" sz="1800" dirty="0">
                <a:solidFill>
                  <a:schemeClr val="accent1"/>
                </a:solidFill>
                <a:latin typeface="Playfair Display Regular" panose="020B0604020202020204" charset="0"/>
              </a:rPr>
              <a:t>- Overzichtelijker bij de maten.</a:t>
            </a:r>
          </a:p>
          <a:p>
            <a:pPr algn="ctr"/>
            <a:r>
              <a:rPr lang="nl-NL" sz="1800" dirty="0">
                <a:solidFill>
                  <a:schemeClr val="accent1"/>
                </a:solidFill>
                <a:latin typeface="Playfair Display Regular" panose="020B0604020202020204" charset="0"/>
              </a:rPr>
              <a:t>- Soms kleding wat meer uitgebreider maken.</a:t>
            </a:r>
          </a:p>
          <a:p>
            <a:pPr algn="ctr"/>
            <a:r>
              <a:rPr lang="nl-NL" sz="1800" dirty="0">
                <a:solidFill>
                  <a:schemeClr val="accent1"/>
                </a:solidFill>
                <a:latin typeface="Playfair Display Regular" panose="020B0604020202020204" charset="0"/>
              </a:rPr>
              <a:t>- Kleding sorteren </a:t>
            </a:r>
          </a:p>
          <a:p>
            <a:pPr marL="285750" indent="-285750">
              <a:buFontTx/>
              <a:buChar char="-"/>
            </a:pPr>
            <a:endParaRPr lang="nl-NL" dirty="0">
              <a:solidFill>
                <a:schemeClr val="accent1"/>
              </a:solidFill>
              <a:latin typeface="Playfair Display Regular" panose="020B0604020202020204" charset="0"/>
            </a:endParaRPr>
          </a:p>
        </p:txBody>
      </p:sp>
      <p:pic>
        <p:nvPicPr>
          <p:cNvPr id="11266" name="Picture 2" descr="De bronafbeelding bekijken">
            <a:extLst>
              <a:ext uri="{FF2B5EF4-FFF2-40B4-BE49-F238E27FC236}">
                <a16:creationId xmlns:a16="http://schemas.microsoft.com/office/drawing/2014/main" id="{871205D3-8574-423D-AF7C-95A150D61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1584" y="3100997"/>
            <a:ext cx="2373763" cy="1586753"/>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Boodschappentas silhouet">
            <a:extLst>
              <a:ext uri="{FF2B5EF4-FFF2-40B4-BE49-F238E27FC236}">
                <a16:creationId xmlns:a16="http://schemas.microsoft.com/office/drawing/2014/main" id="{B83791BB-7BDD-4D6B-83A9-5D7B7EE6DD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6700" y="451665"/>
            <a:ext cx="914400" cy="914400"/>
          </a:xfrm>
          <a:prstGeom prst="rect">
            <a:avLst/>
          </a:prstGeom>
        </p:spPr>
      </p:pic>
    </p:spTree>
    <p:extLst>
      <p:ext uri="{BB962C8B-B14F-4D97-AF65-F5344CB8AC3E}">
        <p14:creationId xmlns:p14="http://schemas.microsoft.com/office/powerpoint/2010/main" val="926636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455700" y="823775"/>
            <a:ext cx="1623900" cy="386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nl-NL" dirty="0">
                <a:solidFill>
                  <a:srgbClr val="FF0000"/>
                </a:solidFill>
              </a:rPr>
              <a:t>De 6-p’s </a:t>
            </a:r>
            <a:endParaRPr dirty="0">
              <a:solidFill>
                <a:srgbClr val="FF0000"/>
              </a:solidFill>
            </a:endParaRPr>
          </a:p>
        </p:txBody>
      </p:sp>
      <p:sp>
        <p:nvSpPr>
          <p:cNvPr id="79" name="Google Shape;79;p14"/>
          <p:cNvSpPr txBox="1">
            <a:spLocks noGrp="1"/>
          </p:cNvSpPr>
          <p:nvPr>
            <p:ph type="body" idx="2"/>
          </p:nvPr>
        </p:nvSpPr>
        <p:spPr>
          <a:xfrm>
            <a:off x="5934300" y="1240404"/>
            <a:ext cx="2754000" cy="3311100"/>
          </a:xfrm>
          <a:prstGeom prst="rect">
            <a:avLst/>
          </a:prstGeom>
        </p:spPr>
        <p:txBody>
          <a:bodyPr spcFirstLastPara="1" wrap="square" lIns="0" tIns="0" rIns="0" bIns="0" anchor="t" anchorCtr="0">
            <a:noAutofit/>
          </a:bodyPr>
          <a:lstStyle/>
          <a:p>
            <a:pPr marL="0" lvl="0" indent="0" algn="l" rtl="0">
              <a:spcBef>
                <a:spcPts val="600"/>
              </a:spcBef>
              <a:spcAft>
                <a:spcPts val="600"/>
              </a:spcAft>
              <a:buClr>
                <a:schemeClr val="dk1"/>
              </a:buClr>
              <a:buSzPts val="1100"/>
              <a:buFont typeface="Arial"/>
              <a:buNone/>
            </a:pPr>
            <a:r>
              <a:rPr lang="nl-NL" sz="1600" dirty="0"/>
              <a:t>Promotie –</a:t>
            </a:r>
          </a:p>
          <a:p>
            <a:pPr marL="0" lvl="0" indent="0" algn="l" rtl="0">
              <a:spcBef>
                <a:spcPts val="600"/>
              </a:spcBef>
              <a:spcAft>
                <a:spcPts val="600"/>
              </a:spcAft>
              <a:buClr>
                <a:schemeClr val="dk1"/>
              </a:buClr>
              <a:buSzPts val="1100"/>
              <a:buFont typeface="Arial"/>
              <a:buNone/>
            </a:pPr>
            <a:endParaRPr lang="nl-NL" sz="1600" dirty="0"/>
          </a:p>
          <a:p>
            <a:pPr marL="0" lvl="0" indent="0" algn="l" rtl="0">
              <a:spcBef>
                <a:spcPts val="600"/>
              </a:spcBef>
              <a:spcAft>
                <a:spcPts val="600"/>
              </a:spcAft>
              <a:buClr>
                <a:schemeClr val="dk1"/>
              </a:buClr>
              <a:buSzPts val="1100"/>
              <a:buFont typeface="Arial"/>
              <a:buNone/>
            </a:pPr>
            <a:endParaRPr lang="nl-NL" sz="1600" dirty="0"/>
          </a:p>
          <a:p>
            <a:pPr marL="0" lvl="0" indent="0" algn="l" rtl="0">
              <a:spcBef>
                <a:spcPts val="600"/>
              </a:spcBef>
              <a:spcAft>
                <a:spcPts val="600"/>
              </a:spcAft>
              <a:buClr>
                <a:schemeClr val="dk1"/>
              </a:buClr>
              <a:buSzPts val="1100"/>
              <a:buFont typeface="Arial"/>
              <a:buNone/>
            </a:pPr>
            <a:r>
              <a:rPr lang="nl-NL" sz="1600" dirty="0"/>
              <a:t>Personeel –</a:t>
            </a:r>
          </a:p>
          <a:p>
            <a:pPr marL="0" lvl="0" indent="0" algn="l" rtl="0">
              <a:spcBef>
                <a:spcPts val="600"/>
              </a:spcBef>
              <a:spcAft>
                <a:spcPts val="600"/>
              </a:spcAft>
              <a:buClr>
                <a:schemeClr val="dk1"/>
              </a:buClr>
              <a:buSzPts val="1100"/>
              <a:buFont typeface="Arial"/>
              <a:buNone/>
            </a:pPr>
            <a:endParaRPr lang="nl-NL" sz="1600" dirty="0"/>
          </a:p>
          <a:p>
            <a:pPr marL="0" lvl="0" indent="0" algn="l" rtl="0">
              <a:spcBef>
                <a:spcPts val="600"/>
              </a:spcBef>
              <a:spcAft>
                <a:spcPts val="600"/>
              </a:spcAft>
              <a:buClr>
                <a:schemeClr val="dk1"/>
              </a:buClr>
              <a:buSzPts val="1100"/>
              <a:buFont typeface="Arial"/>
              <a:buNone/>
            </a:pPr>
            <a:endParaRPr lang="nl-NL" sz="1600" dirty="0"/>
          </a:p>
          <a:p>
            <a:pPr marL="0" lvl="0" indent="0" algn="l" rtl="0">
              <a:spcBef>
                <a:spcPts val="600"/>
              </a:spcBef>
              <a:spcAft>
                <a:spcPts val="600"/>
              </a:spcAft>
              <a:buClr>
                <a:schemeClr val="dk1"/>
              </a:buClr>
              <a:buSzPts val="1100"/>
              <a:buFont typeface="Arial"/>
              <a:buNone/>
            </a:pPr>
            <a:r>
              <a:rPr lang="nl-NL" sz="1600" dirty="0"/>
              <a:t>Presentatie </a:t>
            </a:r>
            <a:r>
              <a:rPr lang="nl-NL" dirty="0"/>
              <a:t>-   </a:t>
            </a:r>
            <a:endParaRPr dirty="0"/>
          </a:p>
        </p:txBody>
      </p:sp>
      <p:sp>
        <p:nvSpPr>
          <p:cNvPr id="80" name="Google Shape;80;p14"/>
          <p:cNvSpPr txBox="1">
            <a:spLocks noGrp="1"/>
          </p:cNvSpPr>
          <p:nvPr>
            <p:ph type="body" idx="1"/>
          </p:nvPr>
        </p:nvSpPr>
        <p:spPr>
          <a:xfrm>
            <a:off x="2794425" y="1376725"/>
            <a:ext cx="2754000" cy="33111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nl-NL" dirty="0"/>
              <a:t>Product –</a:t>
            </a:r>
          </a:p>
          <a:p>
            <a:pPr marL="0" lvl="0" indent="0" algn="l" rtl="0">
              <a:spcBef>
                <a:spcPts val="0"/>
              </a:spcBef>
              <a:spcAft>
                <a:spcPts val="0"/>
              </a:spcAft>
              <a:buClr>
                <a:schemeClr val="dk1"/>
              </a:buClr>
              <a:buSzPts val="1100"/>
              <a:buFont typeface="Arial"/>
              <a:buNone/>
            </a:pPr>
            <a:endParaRPr lang="nl-NL" dirty="0"/>
          </a:p>
          <a:p>
            <a:pPr marL="0" lvl="0" indent="0" algn="l" rtl="0">
              <a:spcBef>
                <a:spcPts val="0"/>
              </a:spcBef>
              <a:spcAft>
                <a:spcPts val="0"/>
              </a:spcAft>
              <a:buClr>
                <a:schemeClr val="dk1"/>
              </a:buClr>
              <a:buSzPts val="1100"/>
              <a:buFont typeface="Arial"/>
              <a:buNone/>
            </a:pPr>
            <a:endParaRPr lang="nl-NL" dirty="0"/>
          </a:p>
          <a:p>
            <a:pPr marL="0" lvl="0" indent="0" algn="l" rtl="0">
              <a:spcBef>
                <a:spcPts val="0"/>
              </a:spcBef>
              <a:spcAft>
                <a:spcPts val="0"/>
              </a:spcAft>
              <a:buClr>
                <a:schemeClr val="dk1"/>
              </a:buClr>
              <a:buSzPts val="1100"/>
              <a:buFont typeface="Arial"/>
              <a:buNone/>
            </a:pPr>
            <a:endParaRPr lang="nl-NL" dirty="0"/>
          </a:p>
          <a:p>
            <a:pPr marL="0" lvl="0" indent="0" algn="l" rtl="0">
              <a:spcBef>
                <a:spcPts val="0"/>
              </a:spcBef>
              <a:spcAft>
                <a:spcPts val="0"/>
              </a:spcAft>
              <a:buClr>
                <a:schemeClr val="dk1"/>
              </a:buClr>
              <a:buSzPts val="1100"/>
              <a:buFont typeface="Arial"/>
              <a:buNone/>
            </a:pPr>
            <a:r>
              <a:rPr lang="nl-NL" dirty="0"/>
              <a:t>Prijs -  </a:t>
            </a:r>
          </a:p>
          <a:p>
            <a:pPr marL="0" lvl="0" indent="0" algn="l" rtl="0">
              <a:spcBef>
                <a:spcPts val="0"/>
              </a:spcBef>
              <a:spcAft>
                <a:spcPts val="0"/>
              </a:spcAft>
              <a:buClr>
                <a:schemeClr val="dk1"/>
              </a:buClr>
              <a:buSzPts val="1100"/>
              <a:buFont typeface="Arial"/>
              <a:buNone/>
            </a:pPr>
            <a:endParaRPr lang="nl-NL" dirty="0"/>
          </a:p>
          <a:p>
            <a:pPr marL="0" lvl="0" indent="0" algn="l" rtl="0">
              <a:spcBef>
                <a:spcPts val="0"/>
              </a:spcBef>
              <a:spcAft>
                <a:spcPts val="0"/>
              </a:spcAft>
              <a:buClr>
                <a:schemeClr val="dk1"/>
              </a:buClr>
              <a:buSzPts val="1100"/>
              <a:buFont typeface="Arial"/>
              <a:buNone/>
            </a:pPr>
            <a:endParaRPr lang="nl-NL" dirty="0"/>
          </a:p>
          <a:p>
            <a:pPr marL="0" lvl="0" indent="0" algn="l" rtl="0">
              <a:spcBef>
                <a:spcPts val="0"/>
              </a:spcBef>
              <a:spcAft>
                <a:spcPts val="0"/>
              </a:spcAft>
              <a:buClr>
                <a:schemeClr val="dk1"/>
              </a:buClr>
              <a:buSzPts val="1100"/>
              <a:buFont typeface="Arial"/>
              <a:buNone/>
            </a:pPr>
            <a:endParaRPr lang="nl-NL" dirty="0"/>
          </a:p>
          <a:p>
            <a:pPr marL="0" lvl="0" indent="0" algn="l" rtl="0">
              <a:spcBef>
                <a:spcPts val="0"/>
              </a:spcBef>
              <a:spcAft>
                <a:spcPts val="0"/>
              </a:spcAft>
              <a:buClr>
                <a:schemeClr val="dk1"/>
              </a:buClr>
              <a:buSzPts val="1100"/>
              <a:buFont typeface="Arial"/>
              <a:buNone/>
            </a:pPr>
            <a:r>
              <a:rPr lang="nl-NL" dirty="0"/>
              <a:t>Plaats –</a:t>
            </a:r>
          </a:p>
          <a:p>
            <a:pPr marL="0" lvl="0" indent="0" algn="l" rtl="0">
              <a:spcBef>
                <a:spcPts val="0"/>
              </a:spcBef>
              <a:spcAft>
                <a:spcPts val="0"/>
              </a:spcAft>
              <a:buClr>
                <a:schemeClr val="dk1"/>
              </a:buClr>
              <a:buSzPts val="1100"/>
              <a:buFont typeface="Arial"/>
              <a:buNone/>
            </a:pPr>
            <a:endParaRPr lang="nl-NL" dirty="0"/>
          </a:p>
          <a:p>
            <a:pPr marL="0" lvl="0" indent="0" algn="l" rtl="0">
              <a:spcBef>
                <a:spcPts val="0"/>
              </a:spcBef>
              <a:spcAft>
                <a:spcPts val="0"/>
              </a:spcAft>
              <a:buClr>
                <a:schemeClr val="dk1"/>
              </a:buClr>
              <a:buSzPts val="1100"/>
              <a:buFont typeface="Arial"/>
              <a:buNone/>
            </a:pPr>
            <a:endParaRPr dirty="0"/>
          </a:p>
        </p:txBody>
      </p:sp>
      <p:sp>
        <p:nvSpPr>
          <p:cNvPr id="81" name="Google Shape;81;p14"/>
          <p:cNvSpPr txBox="1">
            <a:spLocks noGrp="1"/>
          </p:cNvSpPr>
          <p:nvPr>
            <p:ph type="body" idx="2"/>
          </p:nvPr>
        </p:nvSpPr>
        <p:spPr>
          <a:xfrm>
            <a:off x="2890025" y="3926100"/>
            <a:ext cx="5494200" cy="761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endParaRPr sz="1000" dirty="0"/>
          </a:p>
          <a:p>
            <a:pPr marL="0" lvl="0" indent="0" algn="l" rtl="0">
              <a:spcBef>
                <a:spcPts val="0"/>
              </a:spcBef>
              <a:spcAft>
                <a:spcPts val="0"/>
              </a:spcAft>
              <a:buNone/>
            </a:pPr>
            <a:endParaRPr sz="1000" dirty="0"/>
          </a:p>
        </p:txBody>
      </p:sp>
      <p:sp>
        <p:nvSpPr>
          <p:cNvPr id="82" name="Google Shape;82;p14"/>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pic>
        <p:nvPicPr>
          <p:cNvPr id="2" name="Afbeelding 1">
            <a:extLst>
              <a:ext uri="{FF2B5EF4-FFF2-40B4-BE49-F238E27FC236}">
                <a16:creationId xmlns:a16="http://schemas.microsoft.com/office/drawing/2014/main" id="{A3D58F32-BBBC-441D-8F90-1ECE823A689E}"/>
              </a:ext>
            </a:extLst>
          </p:cNvPr>
          <p:cNvPicPr>
            <a:picLocks noChangeAspect="1"/>
          </p:cNvPicPr>
          <p:nvPr/>
        </p:nvPicPr>
        <p:blipFill>
          <a:blip r:embed="rId3"/>
          <a:stretch>
            <a:fillRect/>
          </a:stretch>
        </p:blipFill>
        <p:spPr>
          <a:xfrm>
            <a:off x="3943568" y="990100"/>
            <a:ext cx="1256863" cy="838563"/>
          </a:xfrm>
          <a:prstGeom prst="rect">
            <a:avLst/>
          </a:prstGeom>
        </p:spPr>
      </p:pic>
      <p:pic>
        <p:nvPicPr>
          <p:cNvPr id="3" name="Afbeelding 2">
            <a:extLst>
              <a:ext uri="{FF2B5EF4-FFF2-40B4-BE49-F238E27FC236}">
                <a16:creationId xmlns:a16="http://schemas.microsoft.com/office/drawing/2014/main" id="{97829AFC-1668-4CD7-88EB-533512EB5CCD}"/>
              </a:ext>
            </a:extLst>
          </p:cNvPr>
          <p:cNvPicPr>
            <a:picLocks noChangeAspect="1"/>
          </p:cNvPicPr>
          <p:nvPr/>
        </p:nvPicPr>
        <p:blipFill>
          <a:blip r:embed="rId4"/>
          <a:stretch>
            <a:fillRect/>
          </a:stretch>
        </p:blipFill>
        <p:spPr>
          <a:xfrm>
            <a:off x="3971597" y="2281432"/>
            <a:ext cx="1269500" cy="838562"/>
          </a:xfrm>
          <a:prstGeom prst="rect">
            <a:avLst/>
          </a:prstGeom>
        </p:spPr>
      </p:pic>
      <p:pic>
        <p:nvPicPr>
          <p:cNvPr id="4" name="Afbeelding 3">
            <a:extLst>
              <a:ext uri="{FF2B5EF4-FFF2-40B4-BE49-F238E27FC236}">
                <a16:creationId xmlns:a16="http://schemas.microsoft.com/office/drawing/2014/main" id="{B8905384-391E-4550-8679-C17A4648B929}"/>
              </a:ext>
            </a:extLst>
          </p:cNvPr>
          <p:cNvPicPr>
            <a:picLocks noChangeAspect="1"/>
          </p:cNvPicPr>
          <p:nvPr/>
        </p:nvPicPr>
        <p:blipFill>
          <a:blip r:embed="rId5"/>
          <a:stretch>
            <a:fillRect/>
          </a:stretch>
        </p:blipFill>
        <p:spPr>
          <a:xfrm>
            <a:off x="3943568" y="3572763"/>
            <a:ext cx="1321058" cy="838562"/>
          </a:xfrm>
          <a:prstGeom prst="rect">
            <a:avLst/>
          </a:prstGeom>
        </p:spPr>
      </p:pic>
      <p:pic>
        <p:nvPicPr>
          <p:cNvPr id="5" name="Afbeelding 4">
            <a:extLst>
              <a:ext uri="{FF2B5EF4-FFF2-40B4-BE49-F238E27FC236}">
                <a16:creationId xmlns:a16="http://schemas.microsoft.com/office/drawing/2014/main" id="{908D90FD-64D0-4379-903A-C76B6003F2D2}"/>
              </a:ext>
            </a:extLst>
          </p:cNvPr>
          <p:cNvPicPr>
            <a:picLocks noChangeAspect="1"/>
          </p:cNvPicPr>
          <p:nvPr/>
        </p:nvPicPr>
        <p:blipFill>
          <a:blip r:embed="rId6"/>
          <a:stretch>
            <a:fillRect/>
          </a:stretch>
        </p:blipFill>
        <p:spPr>
          <a:xfrm>
            <a:off x="7206025" y="992889"/>
            <a:ext cx="1258421" cy="838562"/>
          </a:xfrm>
          <a:prstGeom prst="rect">
            <a:avLst/>
          </a:prstGeom>
        </p:spPr>
      </p:pic>
      <p:pic>
        <p:nvPicPr>
          <p:cNvPr id="6" name="Afbeelding 5">
            <a:extLst>
              <a:ext uri="{FF2B5EF4-FFF2-40B4-BE49-F238E27FC236}">
                <a16:creationId xmlns:a16="http://schemas.microsoft.com/office/drawing/2014/main" id="{80B4C2FA-994F-4DB1-884F-3090F6932388}"/>
              </a:ext>
            </a:extLst>
          </p:cNvPr>
          <p:cNvPicPr>
            <a:picLocks noChangeAspect="1"/>
          </p:cNvPicPr>
          <p:nvPr/>
        </p:nvPicPr>
        <p:blipFill>
          <a:blip r:embed="rId7"/>
          <a:stretch>
            <a:fillRect/>
          </a:stretch>
        </p:blipFill>
        <p:spPr>
          <a:xfrm>
            <a:off x="7206025" y="2285031"/>
            <a:ext cx="1252485" cy="838562"/>
          </a:xfrm>
          <a:prstGeom prst="rect">
            <a:avLst/>
          </a:prstGeom>
        </p:spPr>
      </p:pic>
      <p:pic>
        <p:nvPicPr>
          <p:cNvPr id="7" name="Afbeelding 6">
            <a:extLst>
              <a:ext uri="{FF2B5EF4-FFF2-40B4-BE49-F238E27FC236}">
                <a16:creationId xmlns:a16="http://schemas.microsoft.com/office/drawing/2014/main" id="{6782F469-BB51-45C0-86F9-15005C23E3EA}"/>
              </a:ext>
            </a:extLst>
          </p:cNvPr>
          <p:cNvPicPr>
            <a:picLocks noChangeAspect="1"/>
          </p:cNvPicPr>
          <p:nvPr/>
        </p:nvPicPr>
        <p:blipFill>
          <a:blip r:embed="rId8"/>
          <a:stretch>
            <a:fillRect/>
          </a:stretch>
        </p:blipFill>
        <p:spPr>
          <a:xfrm>
            <a:off x="7206025" y="3577173"/>
            <a:ext cx="1330237" cy="834152"/>
          </a:xfrm>
          <a:prstGeom prst="rect">
            <a:avLst/>
          </a:prstGeom>
        </p:spPr>
      </p:pic>
      <p:pic>
        <p:nvPicPr>
          <p:cNvPr id="9" name="Graphic 8" descr="Kassa silhouet">
            <a:extLst>
              <a:ext uri="{FF2B5EF4-FFF2-40B4-BE49-F238E27FC236}">
                <a16:creationId xmlns:a16="http://schemas.microsoft.com/office/drawing/2014/main" id="{9594C882-29DB-466E-BFED-4F6E3499E3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4381750"/>
            <a:ext cx="823725" cy="8237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7E7792A-B8B2-4477-B20F-5B6430EFD8D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20</a:t>
            </a:fld>
            <a:endParaRPr lang="nl-NL"/>
          </a:p>
        </p:txBody>
      </p:sp>
      <p:sp>
        <p:nvSpPr>
          <p:cNvPr id="4" name="Tekstvak 3">
            <a:extLst>
              <a:ext uri="{FF2B5EF4-FFF2-40B4-BE49-F238E27FC236}">
                <a16:creationId xmlns:a16="http://schemas.microsoft.com/office/drawing/2014/main" id="{0046B837-85B0-4298-8E77-0F927B21C45A}"/>
              </a:ext>
            </a:extLst>
          </p:cNvPr>
          <p:cNvSpPr txBox="1"/>
          <p:nvPr/>
        </p:nvSpPr>
        <p:spPr>
          <a:xfrm>
            <a:off x="2033867" y="551329"/>
            <a:ext cx="5076265" cy="338554"/>
          </a:xfrm>
          <a:prstGeom prst="rect">
            <a:avLst/>
          </a:prstGeom>
          <a:noFill/>
        </p:spPr>
        <p:txBody>
          <a:bodyPr wrap="square" rtlCol="0">
            <a:spAutoFit/>
          </a:bodyPr>
          <a:lstStyle/>
          <a:p>
            <a:pPr algn="ctr"/>
            <a:r>
              <a:rPr lang="nl-NL" sz="1600" dirty="0">
                <a:solidFill>
                  <a:srgbClr val="FF0000"/>
                </a:solidFill>
                <a:latin typeface="Playfair Display Regular" panose="020B0604020202020204" charset="0"/>
              </a:rPr>
              <a:t>Welke beoordeling zou u de H&amp;M geven?</a:t>
            </a:r>
          </a:p>
        </p:txBody>
      </p:sp>
      <p:sp>
        <p:nvSpPr>
          <p:cNvPr id="5" name="Tekstvak 4">
            <a:extLst>
              <a:ext uri="{FF2B5EF4-FFF2-40B4-BE49-F238E27FC236}">
                <a16:creationId xmlns:a16="http://schemas.microsoft.com/office/drawing/2014/main" id="{31269841-F737-4B6C-8A1E-A25715A9F7E8}"/>
              </a:ext>
            </a:extLst>
          </p:cNvPr>
          <p:cNvSpPr txBox="1"/>
          <p:nvPr/>
        </p:nvSpPr>
        <p:spPr>
          <a:xfrm>
            <a:off x="1596837" y="1734671"/>
            <a:ext cx="5950324" cy="1200329"/>
          </a:xfrm>
          <a:prstGeom prst="rect">
            <a:avLst/>
          </a:prstGeom>
          <a:noFill/>
        </p:spPr>
        <p:txBody>
          <a:bodyPr wrap="square" rtlCol="0">
            <a:spAutoFit/>
          </a:bodyPr>
          <a:lstStyle/>
          <a:p>
            <a:pPr algn="ctr"/>
            <a:r>
              <a:rPr lang="nl-NL" sz="1800" dirty="0">
                <a:solidFill>
                  <a:schemeClr val="accent1"/>
                </a:solidFill>
                <a:latin typeface="Playfair Display Regular" panose="020B0604020202020204" charset="0"/>
              </a:rPr>
              <a:t>- Een 8, het is een leuke winkel.</a:t>
            </a:r>
          </a:p>
          <a:p>
            <a:pPr algn="ctr"/>
            <a:r>
              <a:rPr lang="nl-NL" sz="1800" dirty="0">
                <a:solidFill>
                  <a:schemeClr val="accent1"/>
                </a:solidFill>
                <a:latin typeface="Playfair Display Regular" panose="020B0604020202020204" charset="0"/>
              </a:rPr>
              <a:t>- Een 6, het is wel redelijk. </a:t>
            </a:r>
          </a:p>
          <a:p>
            <a:pPr algn="ctr"/>
            <a:r>
              <a:rPr lang="nl-NL" sz="1800" dirty="0">
                <a:solidFill>
                  <a:schemeClr val="accent1"/>
                </a:solidFill>
                <a:latin typeface="Playfair Display Regular" panose="020B0604020202020204" charset="0"/>
              </a:rPr>
              <a:t>- Een 5, er zijn nog wat verbeterpunten.</a:t>
            </a:r>
          </a:p>
          <a:p>
            <a:endParaRPr lang="nl-NL" sz="1800" dirty="0">
              <a:solidFill>
                <a:schemeClr val="accent1"/>
              </a:solidFill>
              <a:latin typeface="Playfair Display Regular" panose="020B0604020202020204" charset="0"/>
            </a:endParaRPr>
          </a:p>
        </p:txBody>
      </p:sp>
      <p:pic>
        <p:nvPicPr>
          <p:cNvPr id="6" name="Afbeelding 5">
            <a:extLst>
              <a:ext uri="{FF2B5EF4-FFF2-40B4-BE49-F238E27FC236}">
                <a16:creationId xmlns:a16="http://schemas.microsoft.com/office/drawing/2014/main" id="{4D0B81F8-FA18-4E1D-9556-E4F2A35CC13A}"/>
              </a:ext>
            </a:extLst>
          </p:cNvPr>
          <p:cNvPicPr>
            <a:picLocks noChangeAspect="1"/>
          </p:cNvPicPr>
          <p:nvPr/>
        </p:nvPicPr>
        <p:blipFill>
          <a:blip r:embed="rId2"/>
          <a:stretch>
            <a:fillRect/>
          </a:stretch>
        </p:blipFill>
        <p:spPr>
          <a:xfrm>
            <a:off x="3446558" y="3041536"/>
            <a:ext cx="2602006" cy="1463628"/>
          </a:xfrm>
          <a:prstGeom prst="rect">
            <a:avLst/>
          </a:prstGeom>
        </p:spPr>
      </p:pic>
      <p:pic>
        <p:nvPicPr>
          <p:cNvPr id="8" name="Graphic 7" descr="Kroon silhouet">
            <a:extLst>
              <a:ext uri="{FF2B5EF4-FFF2-40B4-BE49-F238E27FC236}">
                <a16:creationId xmlns:a16="http://schemas.microsoft.com/office/drawing/2014/main" id="{DCE35585-D644-4559-8C9C-24084EE31B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476" y="3773350"/>
            <a:ext cx="914400" cy="914400"/>
          </a:xfrm>
          <a:prstGeom prst="rect">
            <a:avLst/>
          </a:prstGeom>
        </p:spPr>
      </p:pic>
    </p:spTree>
    <p:extLst>
      <p:ext uri="{BB962C8B-B14F-4D97-AF65-F5344CB8AC3E}">
        <p14:creationId xmlns:p14="http://schemas.microsoft.com/office/powerpoint/2010/main" val="1888942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509D584-3D57-4405-91F6-6A2E4A40D423}"/>
              </a:ext>
            </a:extLst>
          </p:cNvPr>
          <p:cNvPicPr>
            <a:picLocks noChangeAspect="1"/>
          </p:cNvPicPr>
          <p:nvPr/>
        </p:nvPicPr>
        <p:blipFill>
          <a:blip r:embed="rId2"/>
          <a:stretch>
            <a:fillRect/>
          </a:stretch>
        </p:blipFill>
        <p:spPr>
          <a:xfrm>
            <a:off x="5931130" y="912814"/>
            <a:ext cx="2298391" cy="3310415"/>
          </a:xfrm>
          <a:prstGeom prst="rect">
            <a:avLst/>
          </a:prstGeom>
        </p:spPr>
      </p:pic>
      <p:sp>
        <p:nvSpPr>
          <p:cNvPr id="2" name="Titel 1">
            <a:extLst>
              <a:ext uri="{FF2B5EF4-FFF2-40B4-BE49-F238E27FC236}">
                <a16:creationId xmlns:a16="http://schemas.microsoft.com/office/drawing/2014/main" id="{EBD8528E-9083-49B8-B25C-670D08794B33}"/>
              </a:ext>
            </a:extLst>
          </p:cNvPr>
          <p:cNvSpPr>
            <a:spLocks noGrp="1"/>
          </p:cNvSpPr>
          <p:nvPr>
            <p:ph type="ctrTitle"/>
          </p:nvPr>
        </p:nvSpPr>
        <p:spPr/>
        <p:txBody>
          <a:bodyPr/>
          <a:lstStyle/>
          <a:p>
            <a:r>
              <a:rPr lang="nl-NL" dirty="0">
                <a:solidFill>
                  <a:srgbClr val="FF0000"/>
                </a:solidFill>
              </a:rPr>
              <a:t>SWOT analyse </a:t>
            </a:r>
          </a:p>
        </p:txBody>
      </p:sp>
      <p:sp>
        <p:nvSpPr>
          <p:cNvPr id="3" name="Ondertitel 2">
            <a:extLst>
              <a:ext uri="{FF2B5EF4-FFF2-40B4-BE49-F238E27FC236}">
                <a16:creationId xmlns:a16="http://schemas.microsoft.com/office/drawing/2014/main" id="{EB3331BE-382B-494A-A218-4ED95A5CED1D}"/>
              </a:ext>
            </a:extLst>
          </p:cNvPr>
          <p:cNvSpPr>
            <a:spLocks noGrp="1"/>
          </p:cNvSpPr>
          <p:nvPr>
            <p:ph type="subTitle" idx="1"/>
          </p:nvPr>
        </p:nvSpPr>
        <p:spPr>
          <a:xfrm>
            <a:off x="121024" y="2729992"/>
            <a:ext cx="5186682" cy="299400"/>
          </a:xfrm>
        </p:spPr>
        <p:txBody>
          <a:bodyPr/>
          <a:lstStyle/>
          <a:p>
            <a:r>
              <a:rPr lang="nl-NL" dirty="0"/>
              <a:t>In de volgende dia’s breng ik de zwakke en sterke punten, bedreigingen en kansen van het bedrijf in beeld.</a:t>
            </a:r>
          </a:p>
        </p:txBody>
      </p:sp>
      <p:sp>
        <p:nvSpPr>
          <p:cNvPr id="4" name="Tekstvak 3">
            <a:extLst>
              <a:ext uri="{FF2B5EF4-FFF2-40B4-BE49-F238E27FC236}">
                <a16:creationId xmlns:a16="http://schemas.microsoft.com/office/drawing/2014/main" id="{6A2718BD-BF8A-4D36-BB5E-31E0FB55A63D}"/>
              </a:ext>
            </a:extLst>
          </p:cNvPr>
          <p:cNvSpPr txBox="1"/>
          <p:nvPr/>
        </p:nvSpPr>
        <p:spPr>
          <a:xfrm>
            <a:off x="6632470" y="1843168"/>
            <a:ext cx="1808630" cy="1569660"/>
          </a:xfrm>
          <a:prstGeom prst="rect">
            <a:avLst/>
          </a:prstGeom>
          <a:noFill/>
        </p:spPr>
        <p:txBody>
          <a:bodyPr wrap="square" rtlCol="0">
            <a:spAutoFit/>
          </a:bodyPr>
          <a:lstStyle/>
          <a:p>
            <a:r>
              <a:rPr lang="nl-NL" sz="9600" dirty="0">
                <a:solidFill>
                  <a:schemeClr val="bg1"/>
                </a:solidFill>
                <a:latin typeface="Inria Serif" panose="020B0604020202020204" charset="0"/>
              </a:rPr>
              <a:t>2</a:t>
            </a:r>
          </a:p>
        </p:txBody>
      </p:sp>
      <p:pic>
        <p:nvPicPr>
          <p:cNvPr id="6" name="Afbeelding 5">
            <a:extLst>
              <a:ext uri="{FF2B5EF4-FFF2-40B4-BE49-F238E27FC236}">
                <a16:creationId xmlns:a16="http://schemas.microsoft.com/office/drawing/2014/main" id="{42A02E8A-342E-4D97-9EDC-57A16EB709EF}"/>
              </a:ext>
            </a:extLst>
          </p:cNvPr>
          <p:cNvPicPr>
            <a:picLocks noChangeAspect="1"/>
          </p:cNvPicPr>
          <p:nvPr/>
        </p:nvPicPr>
        <p:blipFill>
          <a:blip r:embed="rId3"/>
          <a:stretch>
            <a:fillRect/>
          </a:stretch>
        </p:blipFill>
        <p:spPr>
          <a:xfrm>
            <a:off x="8229521" y="4223229"/>
            <a:ext cx="914479" cy="914479"/>
          </a:xfrm>
          <a:prstGeom prst="rect">
            <a:avLst/>
          </a:prstGeom>
        </p:spPr>
      </p:pic>
    </p:spTree>
    <p:extLst>
      <p:ext uri="{BB962C8B-B14F-4D97-AF65-F5344CB8AC3E}">
        <p14:creationId xmlns:p14="http://schemas.microsoft.com/office/powerpoint/2010/main" val="4002005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92A710DA-8AC6-4692-9F2B-8381FE3B4F2E}"/>
              </a:ext>
            </a:extLst>
          </p:cNvPr>
          <p:cNvSpPr>
            <a:spLocks noGrp="1"/>
          </p:cNvSpPr>
          <p:nvPr>
            <p:ph type="body" idx="1"/>
          </p:nvPr>
        </p:nvSpPr>
        <p:spPr/>
        <p:txBody>
          <a:bodyPr/>
          <a:lstStyle/>
          <a:p>
            <a:pPr marL="114300" indent="0">
              <a:buNone/>
            </a:pPr>
            <a:r>
              <a:rPr lang="nl-NL" dirty="0"/>
              <a:t>               Sterktes </a:t>
            </a:r>
          </a:p>
          <a:p>
            <a:pPr>
              <a:buFontTx/>
              <a:buChar char="-"/>
            </a:pPr>
            <a:r>
              <a:rPr lang="nl-NL" sz="1200" dirty="0"/>
              <a:t>Populair onder de jongeren. </a:t>
            </a:r>
          </a:p>
          <a:p>
            <a:pPr>
              <a:buFontTx/>
              <a:buChar char="-"/>
            </a:pPr>
            <a:r>
              <a:rPr lang="nl-NL" sz="1200" dirty="0"/>
              <a:t>Betaalbare producten.</a:t>
            </a:r>
          </a:p>
          <a:p>
            <a:pPr>
              <a:buFontTx/>
              <a:buChar char="-"/>
            </a:pPr>
            <a:r>
              <a:rPr lang="nl-NL" sz="1200" dirty="0"/>
              <a:t>In veel steden en dorpen makkelijk bereikbaar</a:t>
            </a:r>
          </a:p>
          <a:p>
            <a:pPr>
              <a:buFontTx/>
              <a:buChar char="-"/>
            </a:pPr>
            <a:endParaRPr lang="nl-NL" sz="1200" dirty="0"/>
          </a:p>
          <a:p>
            <a:pPr marL="114300" indent="0">
              <a:buNone/>
            </a:pPr>
            <a:endParaRPr lang="nl-NL" dirty="0"/>
          </a:p>
        </p:txBody>
      </p:sp>
      <p:sp>
        <p:nvSpPr>
          <p:cNvPr id="4" name="Tijdelijke aanduiding voor tekst 3">
            <a:extLst>
              <a:ext uri="{FF2B5EF4-FFF2-40B4-BE49-F238E27FC236}">
                <a16:creationId xmlns:a16="http://schemas.microsoft.com/office/drawing/2014/main" id="{81AC0AB9-7DA6-4BF3-8D1D-279E5858224E}"/>
              </a:ext>
            </a:extLst>
          </p:cNvPr>
          <p:cNvSpPr>
            <a:spLocks noGrp="1"/>
          </p:cNvSpPr>
          <p:nvPr>
            <p:ph type="body" idx="2"/>
          </p:nvPr>
        </p:nvSpPr>
        <p:spPr/>
        <p:txBody>
          <a:bodyPr/>
          <a:lstStyle/>
          <a:p>
            <a:pPr marL="114300" indent="0">
              <a:buNone/>
            </a:pPr>
            <a:r>
              <a:rPr lang="nl-NL" dirty="0"/>
              <a:t>                Zwaktes</a:t>
            </a:r>
          </a:p>
          <a:p>
            <a:pPr>
              <a:buFontTx/>
              <a:buChar char="-"/>
            </a:pPr>
            <a:r>
              <a:rPr lang="nl-NL" sz="1200" dirty="0"/>
              <a:t>Materiaal kan snel kapot gaan.</a:t>
            </a:r>
          </a:p>
          <a:p>
            <a:pPr>
              <a:buFontTx/>
              <a:buChar char="-"/>
            </a:pPr>
            <a:r>
              <a:rPr lang="nl-NL" sz="1200" dirty="0"/>
              <a:t>Veel concurrentie in de buurt.</a:t>
            </a:r>
          </a:p>
          <a:p>
            <a:pPr>
              <a:buFontTx/>
              <a:buChar char="-"/>
            </a:pPr>
            <a:r>
              <a:rPr lang="nl-NL" sz="1200" dirty="0"/>
              <a:t>Voorraad is niet altijd verdeeld. </a:t>
            </a:r>
            <a:endParaRPr lang="nl-NL" dirty="0"/>
          </a:p>
        </p:txBody>
      </p:sp>
      <p:sp>
        <p:nvSpPr>
          <p:cNvPr id="5" name="Tijdelijke aanduiding voor dianummer 4">
            <a:extLst>
              <a:ext uri="{FF2B5EF4-FFF2-40B4-BE49-F238E27FC236}">
                <a16:creationId xmlns:a16="http://schemas.microsoft.com/office/drawing/2014/main" id="{AD1B00B1-3AE9-433F-B2B0-7FD8905E327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22</a:t>
            </a:fld>
            <a:endParaRPr lang="nl-NL"/>
          </a:p>
        </p:txBody>
      </p:sp>
      <p:pic>
        <p:nvPicPr>
          <p:cNvPr id="6" name="Afbeelding 5">
            <a:extLst>
              <a:ext uri="{FF2B5EF4-FFF2-40B4-BE49-F238E27FC236}">
                <a16:creationId xmlns:a16="http://schemas.microsoft.com/office/drawing/2014/main" id="{79856A19-63A0-405F-94D9-6CFB61A5A30C}"/>
              </a:ext>
            </a:extLst>
          </p:cNvPr>
          <p:cNvPicPr>
            <a:picLocks noChangeAspect="1"/>
          </p:cNvPicPr>
          <p:nvPr/>
        </p:nvPicPr>
        <p:blipFill>
          <a:blip r:embed="rId2"/>
          <a:stretch>
            <a:fillRect/>
          </a:stretch>
        </p:blipFill>
        <p:spPr>
          <a:xfrm>
            <a:off x="6671722" y="3669496"/>
            <a:ext cx="1630602" cy="1081842"/>
          </a:xfrm>
          <a:prstGeom prst="rect">
            <a:avLst/>
          </a:prstGeom>
        </p:spPr>
      </p:pic>
      <p:pic>
        <p:nvPicPr>
          <p:cNvPr id="7" name="Afbeelding 6">
            <a:extLst>
              <a:ext uri="{FF2B5EF4-FFF2-40B4-BE49-F238E27FC236}">
                <a16:creationId xmlns:a16="http://schemas.microsoft.com/office/drawing/2014/main" id="{A0453E29-6720-4FEB-850F-36ED412D0BE9}"/>
              </a:ext>
            </a:extLst>
          </p:cNvPr>
          <p:cNvPicPr>
            <a:picLocks noChangeAspect="1"/>
          </p:cNvPicPr>
          <p:nvPr/>
        </p:nvPicPr>
        <p:blipFill>
          <a:blip r:embed="rId3"/>
          <a:stretch>
            <a:fillRect/>
          </a:stretch>
        </p:blipFill>
        <p:spPr>
          <a:xfrm>
            <a:off x="3255168" y="3674668"/>
            <a:ext cx="1630603" cy="1076670"/>
          </a:xfrm>
          <a:prstGeom prst="rect">
            <a:avLst/>
          </a:prstGeom>
        </p:spPr>
      </p:pic>
      <p:pic>
        <p:nvPicPr>
          <p:cNvPr id="9" name="Graphic 8" descr="Klembord met kruizen en vinkjes silhouet">
            <a:extLst>
              <a:ext uri="{FF2B5EF4-FFF2-40B4-BE49-F238E27FC236}">
                <a16:creationId xmlns:a16="http://schemas.microsoft.com/office/drawing/2014/main" id="{16816658-281E-483C-AA73-FF732E95F4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3874"/>
            <a:ext cx="914400" cy="914400"/>
          </a:xfrm>
          <a:prstGeom prst="rect">
            <a:avLst/>
          </a:prstGeom>
        </p:spPr>
      </p:pic>
    </p:spTree>
    <p:extLst>
      <p:ext uri="{BB962C8B-B14F-4D97-AF65-F5344CB8AC3E}">
        <p14:creationId xmlns:p14="http://schemas.microsoft.com/office/powerpoint/2010/main" val="1525534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2B56938-2F6A-44B5-BADF-C25BE2ACD4AC}"/>
              </a:ext>
            </a:extLst>
          </p:cNvPr>
          <p:cNvSpPr>
            <a:spLocks noGrp="1"/>
          </p:cNvSpPr>
          <p:nvPr>
            <p:ph type="body" idx="1"/>
          </p:nvPr>
        </p:nvSpPr>
        <p:spPr>
          <a:xfrm>
            <a:off x="2828042" y="1316213"/>
            <a:ext cx="2754000" cy="3311100"/>
          </a:xfrm>
        </p:spPr>
        <p:txBody>
          <a:bodyPr/>
          <a:lstStyle/>
          <a:p>
            <a:pPr marL="114300" indent="0">
              <a:buNone/>
            </a:pPr>
            <a:r>
              <a:rPr lang="nl-NL" dirty="0"/>
              <a:t>       Mogelijkheden</a:t>
            </a:r>
          </a:p>
          <a:p>
            <a:pPr>
              <a:buFontTx/>
              <a:buChar char="-"/>
            </a:pPr>
            <a:r>
              <a:rPr lang="nl-NL" sz="1100" dirty="0"/>
              <a:t>Kan groot uitgroeien, want het is ook  buiten Nederland.</a:t>
            </a:r>
          </a:p>
          <a:p>
            <a:pPr>
              <a:buFontTx/>
              <a:buChar char="-"/>
            </a:pPr>
            <a:r>
              <a:rPr lang="nl-NL" sz="1100" dirty="0"/>
              <a:t>Nieuwe locaties openen ook buiten Europa. </a:t>
            </a:r>
          </a:p>
          <a:p>
            <a:pPr>
              <a:buFontTx/>
              <a:buChar char="-"/>
            </a:pPr>
            <a:r>
              <a:rPr lang="nl-NL" sz="1100" dirty="0"/>
              <a:t>Veel investeren in de online verkoop en bezorging. </a:t>
            </a:r>
          </a:p>
          <a:p>
            <a:pPr>
              <a:buFontTx/>
              <a:buChar char="-"/>
            </a:pPr>
            <a:endParaRPr lang="nl-NL" dirty="0"/>
          </a:p>
        </p:txBody>
      </p:sp>
      <p:sp>
        <p:nvSpPr>
          <p:cNvPr id="4" name="Tijdelijke aanduiding voor tekst 3">
            <a:extLst>
              <a:ext uri="{FF2B5EF4-FFF2-40B4-BE49-F238E27FC236}">
                <a16:creationId xmlns:a16="http://schemas.microsoft.com/office/drawing/2014/main" id="{5EDEE09A-34E2-4D88-8EDB-7BE65183ABCF}"/>
              </a:ext>
            </a:extLst>
          </p:cNvPr>
          <p:cNvSpPr>
            <a:spLocks noGrp="1"/>
          </p:cNvSpPr>
          <p:nvPr>
            <p:ph type="body" idx="2"/>
          </p:nvPr>
        </p:nvSpPr>
        <p:spPr/>
        <p:txBody>
          <a:bodyPr/>
          <a:lstStyle/>
          <a:p>
            <a:pPr marL="114300" indent="0">
              <a:buNone/>
            </a:pPr>
            <a:r>
              <a:rPr lang="nl-NL" dirty="0"/>
              <a:t>           Bedreigingen</a:t>
            </a:r>
          </a:p>
          <a:p>
            <a:pPr>
              <a:buFontTx/>
              <a:buChar char="-"/>
            </a:pPr>
            <a:r>
              <a:rPr lang="nl-NL" sz="1100" dirty="0"/>
              <a:t>Steeds meer nieuwe concurrentie. </a:t>
            </a:r>
          </a:p>
          <a:p>
            <a:pPr>
              <a:buFontTx/>
              <a:buChar char="-"/>
            </a:pPr>
            <a:r>
              <a:rPr lang="nl-NL" sz="1100" dirty="0"/>
              <a:t>Beter materiaal bij andere winkels.</a:t>
            </a:r>
          </a:p>
          <a:p>
            <a:pPr>
              <a:buFontTx/>
              <a:buChar char="-"/>
            </a:pPr>
            <a:r>
              <a:rPr lang="nl-NL" sz="1100" dirty="0"/>
              <a:t>Steeds meer online winkelen, dus de winkel zelf kan minder worden bezocht. </a:t>
            </a:r>
          </a:p>
          <a:p>
            <a:pPr>
              <a:buFontTx/>
              <a:buChar char="-"/>
            </a:pPr>
            <a:endParaRPr lang="nl-NL" sz="1200" dirty="0"/>
          </a:p>
        </p:txBody>
      </p:sp>
      <p:sp>
        <p:nvSpPr>
          <p:cNvPr id="5" name="Tijdelijke aanduiding voor dianummer 4">
            <a:extLst>
              <a:ext uri="{FF2B5EF4-FFF2-40B4-BE49-F238E27FC236}">
                <a16:creationId xmlns:a16="http://schemas.microsoft.com/office/drawing/2014/main" id="{D9CF1318-AC4E-433F-9145-D6642CE8019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23</a:t>
            </a:fld>
            <a:endParaRPr lang="nl-NL"/>
          </a:p>
        </p:txBody>
      </p:sp>
      <p:pic>
        <p:nvPicPr>
          <p:cNvPr id="6" name="Afbeelding 5">
            <a:extLst>
              <a:ext uri="{FF2B5EF4-FFF2-40B4-BE49-F238E27FC236}">
                <a16:creationId xmlns:a16="http://schemas.microsoft.com/office/drawing/2014/main" id="{39E56DC5-4E99-4320-83FF-12F5E06861E3}"/>
              </a:ext>
            </a:extLst>
          </p:cNvPr>
          <p:cNvPicPr>
            <a:picLocks noChangeAspect="1"/>
          </p:cNvPicPr>
          <p:nvPr/>
        </p:nvPicPr>
        <p:blipFill>
          <a:blip r:embed="rId2"/>
          <a:stretch>
            <a:fillRect/>
          </a:stretch>
        </p:blipFill>
        <p:spPr>
          <a:xfrm>
            <a:off x="3189765" y="3407148"/>
            <a:ext cx="1760444" cy="1131714"/>
          </a:xfrm>
          <a:prstGeom prst="rect">
            <a:avLst/>
          </a:prstGeom>
        </p:spPr>
      </p:pic>
      <p:pic>
        <p:nvPicPr>
          <p:cNvPr id="7" name="Afbeelding 6">
            <a:extLst>
              <a:ext uri="{FF2B5EF4-FFF2-40B4-BE49-F238E27FC236}">
                <a16:creationId xmlns:a16="http://schemas.microsoft.com/office/drawing/2014/main" id="{18C3D179-EAD7-488C-A4C2-51F0169DE309}"/>
              </a:ext>
            </a:extLst>
          </p:cNvPr>
          <p:cNvPicPr>
            <a:picLocks noChangeAspect="1"/>
          </p:cNvPicPr>
          <p:nvPr/>
        </p:nvPicPr>
        <p:blipFill>
          <a:blip r:embed="rId3"/>
          <a:stretch>
            <a:fillRect/>
          </a:stretch>
        </p:blipFill>
        <p:spPr>
          <a:xfrm>
            <a:off x="6431179" y="3407148"/>
            <a:ext cx="1760444" cy="1131714"/>
          </a:xfrm>
          <a:prstGeom prst="rect">
            <a:avLst/>
          </a:prstGeom>
        </p:spPr>
      </p:pic>
      <p:pic>
        <p:nvPicPr>
          <p:cNvPr id="8" name="Afbeelding 7">
            <a:extLst>
              <a:ext uri="{FF2B5EF4-FFF2-40B4-BE49-F238E27FC236}">
                <a16:creationId xmlns:a16="http://schemas.microsoft.com/office/drawing/2014/main" id="{5A21E2C7-94BE-4B4A-96F9-E64C9F455665}"/>
              </a:ext>
            </a:extLst>
          </p:cNvPr>
          <p:cNvPicPr>
            <a:picLocks noChangeAspect="1"/>
          </p:cNvPicPr>
          <p:nvPr/>
        </p:nvPicPr>
        <p:blipFill>
          <a:blip r:embed="rId4"/>
          <a:stretch>
            <a:fillRect/>
          </a:stretch>
        </p:blipFill>
        <p:spPr>
          <a:xfrm>
            <a:off x="0" y="110898"/>
            <a:ext cx="914479" cy="914479"/>
          </a:xfrm>
          <a:prstGeom prst="rect">
            <a:avLst/>
          </a:prstGeom>
        </p:spPr>
      </p:pic>
    </p:spTree>
    <p:extLst>
      <p:ext uri="{BB962C8B-B14F-4D97-AF65-F5344CB8AC3E}">
        <p14:creationId xmlns:p14="http://schemas.microsoft.com/office/powerpoint/2010/main" val="2366162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66DA5-EA25-4949-AB34-1B4AE0A4C766}"/>
              </a:ext>
            </a:extLst>
          </p:cNvPr>
          <p:cNvSpPr>
            <a:spLocks noGrp="1"/>
          </p:cNvSpPr>
          <p:nvPr>
            <p:ph type="ctrTitle"/>
          </p:nvPr>
        </p:nvSpPr>
        <p:spPr/>
        <p:txBody>
          <a:bodyPr/>
          <a:lstStyle/>
          <a:p>
            <a:r>
              <a:rPr lang="nl-NL" dirty="0">
                <a:solidFill>
                  <a:srgbClr val="FF0000"/>
                </a:solidFill>
              </a:rPr>
              <a:t>Verbeterpunten</a:t>
            </a:r>
            <a:r>
              <a:rPr lang="nl-NL" dirty="0"/>
              <a:t> </a:t>
            </a:r>
          </a:p>
        </p:txBody>
      </p:sp>
      <p:sp>
        <p:nvSpPr>
          <p:cNvPr id="3" name="Ondertitel 2">
            <a:extLst>
              <a:ext uri="{FF2B5EF4-FFF2-40B4-BE49-F238E27FC236}">
                <a16:creationId xmlns:a16="http://schemas.microsoft.com/office/drawing/2014/main" id="{EE9E01E1-E6AA-4A34-92B8-89B47668645A}"/>
              </a:ext>
            </a:extLst>
          </p:cNvPr>
          <p:cNvSpPr>
            <a:spLocks noGrp="1"/>
          </p:cNvSpPr>
          <p:nvPr>
            <p:ph type="subTitle" idx="1"/>
          </p:nvPr>
        </p:nvSpPr>
        <p:spPr>
          <a:xfrm>
            <a:off x="215153" y="2787333"/>
            <a:ext cx="5233747" cy="299400"/>
          </a:xfrm>
        </p:spPr>
        <p:txBody>
          <a:bodyPr/>
          <a:lstStyle/>
          <a:p>
            <a:r>
              <a:rPr lang="nl-NL" dirty="0"/>
              <a:t>Elke winkel heeft wel zijn verbeterpunten. In de volgende dia’s behandel ik korte verbeterpunten voor de H&amp;M.</a:t>
            </a:r>
          </a:p>
        </p:txBody>
      </p:sp>
      <p:pic>
        <p:nvPicPr>
          <p:cNvPr id="4" name="Google Shape;87;p15">
            <a:extLst>
              <a:ext uri="{FF2B5EF4-FFF2-40B4-BE49-F238E27FC236}">
                <a16:creationId xmlns:a16="http://schemas.microsoft.com/office/drawing/2014/main" id="{75E3B78C-E211-405B-AB30-9CEAA583F178}"/>
              </a:ext>
            </a:extLst>
          </p:cNvPr>
          <p:cNvPicPr preferRelativeResize="0"/>
          <p:nvPr/>
        </p:nvPicPr>
        <p:blipFill rotWithShape="1">
          <a:blip r:embed="rId2">
            <a:alphaModFix amt="50000"/>
          </a:blip>
          <a:srcRect t="1630" b="2483"/>
          <a:stretch/>
        </p:blipFill>
        <p:spPr>
          <a:xfrm>
            <a:off x="5928950" y="917312"/>
            <a:ext cx="2300475" cy="3308876"/>
          </a:xfrm>
          <a:prstGeom prst="rect">
            <a:avLst/>
          </a:prstGeom>
          <a:noFill/>
          <a:ln>
            <a:noFill/>
          </a:ln>
        </p:spPr>
      </p:pic>
      <p:sp>
        <p:nvSpPr>
          <p:cNvPr id="5" name="Tekstvak 4">
            <a:extLst>
              <a:ext uri="{FF2B5EF4-FFF2-40B4-BE49-F238E27FC236}">
                <a16:creationId xmlns:a16="http://schemas.microsoft.com/office/drawing/2014/main" id="{02DA002F-065F-4B24-A7B8-8C0814A331A6}"/>
              </a:ext>
            </a:extLst>
          </p:cNvPr>
          <p:cNvSpPr txBox="1"/>
          <p:nvPr/>
        </p:nvSpPr>
        <p:spPr>
          <a:xfrm>
            <a:off x="6662843" y="1786920"/>
            <a:ext cx="1566582" cy="1569660"/>
          </a:xfrm>
          <a:prstGeom prst="rect">
            <a:avLst/>
          </a:prstGeom>
          <a:noFill/>
        </p:spPr>
        <p:txBody>
          <a:bodyPr wrap="square" rtlCol="0">
            <a:spAutoFit/>
          </a:bodyPr>
          <a:lstStyle/>
          <a:p>
            <a:r>
              <a:rPr lang="nl-NL" sz="9600" dirty="0">
                <a:solidFill>
                  <a:schemeClr val="bg1"/>
                </a:solidFill>
                <a:latin typeface="Inria Serif" panose="020B0604020202020204" charset="0"/>
              </a:rPr>
              <a:t>3</a:t>
            </a:r>
          </a:p>
        </p:txBody>
      </p:sp>
      <p:pic>
        <p:nvPicPr>
          <p:cNvPr id="6" name="Graphic 5" descr="Winkelwagen silhouet">
            <a:extLst>
              <a:ext uri="{FF2B5EF4-FFF2-40B4-BE49-F238E27FC236}">
                <a16:creationId xmlns:a16="http://schemas.microsoft.com/office/drawing/2014/main" id="{460C3B52-21D4-4425-AF79-A0666CF240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52275" y="4229100"/>
            <a:ext cx="914400" cy="914400"/>
          </a:xfrm>
          <a:prstGeom prst="rect">
            <a:avLst/>
          </a:prstGeom>
        </p:spPr>
      </p:pic>
    </p:spTree>
    <p:extLst>
      <p:ext uri="{BB962C8B-B14F-4D97-AF65-F5344CB8AC3E}">
        <p14:creationId xmlns:p14="http://schemas.microsoft.com/office/powerpoint/2010/main" val="1104380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1"/>
          <p:cNvSpPr txBox="1">
            <a:spLocks noGrp="1"/>
          </p:cNvSpPr>
          <p:nvPr>
            <p:ph type="body" idx="1"/>
          </p:nvPr>
        </p:nvSpPr>
        <p:spPr>
          <a:xfrm>
            <a:off x="307314" y="3942487"/>
            <a:ext cx="1767300" cy="859500"/>
          </a:xfrm>
          <a:prstGeom prst="rect">
            <a:avLst/>
          </a:prstGeom>
        </p:spPr>
        <p:txBody>
          <a:bodyPr spcFirstLastPara="1" wrap="square" lIns="0" tIns="0" rIns="0" bIns="0" anchor="b" anchorCtr="0">
            <a:noAutofit/>
          </a:bodyPr>
          <a:lstStyle/>
          <a:p>
            <a:pPr marL="0" lvl="0" indent="0" algn="r" rtl="0">
              <a:spcBef>
                <a:spcPts val="0"/>
              </a:spcBef>
              <a:spcAft>
                <a:spcPts val="0"/>
              </a:spcAft>
              <a:buNone/>
            </a:pPr>
            <a:r>
              <a:rPr lang="nl-NL" dirty="0"/>
              <a:t> </a:t>
            </a:r>
            <a:r>
              <a:rPr lang="nl-NL" sz="2000" b="1" dirty="0">
                <a:solidFill>
                  <a:srgbClr val="FF0000"/>
                </a:solidFill>
              </a:rPr>
              <a:t>Verbeterpunt 1</a:t>
            </a:r>
            <a:endParaRPr b="1" dirty="0">
              <a:solidFill>
                <a:srgbClr val="FF0000"/>
              </a:solidFill>
            </a:endParaRPr>
          </a:p>
        </p:txBody>
      </p:sp>
      <p:sp>
        <p:nvSpPr>
          <p:cNvPr id="336" name="Google Shape;336;p31"/>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25</a:t>
            </a:fld>
            <a:endParaRPr/>
          </a:p>
        </p:txBody>
      </p:sp>
      <p:sp>
        <p:nvSpPr>
          <p:cNvPr id="3" name="Tekstvak 2">
            <a:extLst>
              <a:ext uri="{FF2B5EF4-FFF2-40B4-BE49-F238E27FC236}">
                <a16:creationId xmlns:a16="http://schemas.microsoft.com/office/drawing/2014/main" id="{BA908B84-1389-49E7-B5E7-E54EB9E37196}"/>
              </a:ext>
            </a:extLst>
          </p:cNvPr>
          <p:cNvSpPr txBox="1"/>
          <p:nvPr/>
        </p:nvSpPr>
        <p:spPr>
          <a:xfrm>
            <a:off x="3738282" y="544606"/>
            <a:ext cx="4492818" cy="338554"/>
          </a:xfrm>
          <a:prstGeom prst="rect">
            <a:avLst/>
          </a:prstGeom>
          <a:noFill/>
        </p:spPr>
        <p:txBody>
          <a:bodyPr wrap="square" rtlCol="0">
            <a:spAutoFit/>
          </a:bodyPr>
          <a:lstStyle/>
          <a:p>
            <a:r>
              <a:rPr lang="nl-NL" sz="1600" dirty="0">
                <a:solidFill>
                  <a:schemeClr val="accent1"/>
                </a:solidFill>
                <a:latin typeface="Playfair Display Regular" panose="020B0604020202020204" charset="0"/>
              </a:rPr>
              <a:t>- Minder verschil tussen de winkel en online!</a:t>
            </a:r>
            <a:endParaRPr lang="nl-NL" dirty="0">
              <a:solidFill>
                <a:schemeClr val="accent1"/>
              </a:solidFill>
              <a:latin typeface="Playfair Display Regular" panose="020B0604020202020204" charset="0"/>
            </a:endParaRPr>
          </a:p>
        </p:txBody>
      </p:sp>
      <p:sp>
        <p:nvSpPr>
          <p:cNvPr id="4" name="Tekstvak 3">
            <a:extLst>
              <a:ext uri="{FF2B5EF4-FFF2-40B4-BE49-F238E27FC236}">
                <a16:creationId xmlns:a16="http://schemas.microsoft.com/office/drawing/2014/main" id="{39D95183-32B9-4F63-9B7D-6FEEA98B19A4}"/>
              </a:ext>
            </a:extLst>
          </p:cNvPr>
          <p:cNvSpPr txBox="1"/>
          <p:nvPr/>
        </p:nvSpPr>
        <p:spPr>
          <a:xfrm>
            <a:off x="4020672" y="1685928"/>
            <a:ext cx="3724834" cy="1384995"/>
          </a:xfrm>
          <a:prstGeom prst="rect">
            <a:avLst/>
          </a:prstGeom>
          <a:noFill/>
        </p:spPr>
        <p:txBody>
          <a:bodyPr wrap="square" rtlCol="0">
            <a:spAutoFit/>
          </a:bodyPr>
          <a:lstStyle/>
          <a:p>
            <a:r>
              <a:rPr lang="nl-NL" dirty="0">
                <a:solidFill>
                  <a:schemeClr val="accent1"/>
                </a:solidFill>
                <a:latin typeface="Playfair Display Regular" panose="020B0604020202020204" charset="0"/>
              </a:rPr>
              <a:t>In de winkel is veel kleding, maar in de online shop is een groter aanbod. Hiermee kunnen ze klanten in de winkel zelf gaan verliezen. Als ze het aanbod in de winkel en het aanbod online hetzelfde maken, kan je meer klanten trekken.                                </a:t>
            </a:r>
          </a:p>
        </p:txBody>
      </p:sp>
      <p:pic>
        <p:nvPicPr>
          <p:cNvPr id="6" name="Graphic 5" descr="Kinderen silhouet">
            <a:extLst>
              <a:ext uri="{FF2B5EF4-FFF2-40B4-BE49-F238E27FC236}">
                <a16:creationId xmlns:a16="http://schemas.microsoft.com/office/drawing/2014/main" id="{17FC0B3F-0EE5-454B-9310-C141F9D2AC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1100" y="3915037"/>
            <a:ext cx="914400" cy="914400"/>
          </a:xfrm>
          <a:prstGeom prst="rect">
            <a:avLst/>
          </a:prstGeom>
        </p:spPr>
      </p:pic>
      <p:pic>
        <p:nvPicPr>
          <p:cNvPr id="7" name="Afbeelding 6">
            <a:extLst>
              <a:ext uri="{FF2B5EF4-FFF2-40B4-BE49-F238E27FC236}">
                <a16:creationId xmlns:a16="http://schemas.microsoft.com/office/drawing/2014/main" id="{3C22EBAD-9549-4CF1-9188-D29093284901}"/>
              </a:ext>
            </a:extLst>
          </p:cNvPr>
          <p:cNvPicPr>
            <a:picLocks noChangeAspect="1"/>
          </p:cNvPicPr>
          <p:nvPr/>
        </p:nvPicPr>
        <p:blipFill>
          <a:blip r:embed="rId5"/>
          <a:stretch>
            <a:fillRect/>
          </a:stretch>
        </p:blipFill>
        <p:spPr>
          <a:xfrm>
            <a:off x="424481" y="604292"/>
            <a:ext cx="1532965" cy="229774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B24FDE-F48B-4EEB-B507-EAA1DA831418}"/>
              </a:ext>
            </a:extLst>
          </p:cNvPr>
          <p:cNvSpPr>
            <a:spLocks noGrp="1"/>
          </p:cNvSpPr>
          <p:nvPr>
            <p:ph type="body" idx="1"/>
          </p:nvPr>
        </p:nvSpPr>
        <p:spPr>
          <a:xfrm>
            <a:off x="-67235" y="3962658"/>
            <a:ext cx="2135125" cy="859500"/>
          </a:xfrm>
        </p:spPr>
        <p:txBody>
          <a:bodyPr/>
          <a:lstStyle/>
          <a:p>
            <a:r>
              <a:rPr lang="nl-NL" sz="2000" b="1" dirty="0">
                <a:solidFill>
                  <a:srgbClr val="FF0000"/>
                </a:solidFill>
              </a:rPr>
              <a:t>Verbeterpunt 2</a:t>
            </a:r>
          </a:p>
        </p:txBody>
      </p:sp>
      <p:sp>
        <p:nvSpPr>
          <p:cNvPr id="3" name="Tijdelijke aanduiding voor dianummer 2">
            <a:extLst>
              <a:ext uri="{FF2B5EF4-FFF2-40B4-BE49-F238E27FC236}">
                <a16:creationId xmlns:a16="http://schemas.microsoft.com/office/drawing/2014/main" id="{CFC80BCF-52E9-4A42-A957-754BD6450C4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26</a:t>
            </a:fld>
            <a:endParaRPr lang="nl-NL"/>
          </a:p>
        </p:txBody>
      </p:sp>
      <p:sp>
        <p:nvSpPr>
          <p:cNvPr id="5" name="Tekstvak 4">
            <a:extLst>
              <a:ext uri="{FF2B5EF4-FFF2-40B4-BE49-F238E27FC236}">
                <a16:creationId xmlns:a16="http://schemas.microsoft.com/office/drawing/2014/main" id="{AB078945-07B6-4D5E-B000-1616081BED67}"/>
              </a:ext>
            </a:extLst>
          </p:cNvPr>
          <p:cNvSpPr txBox="1"/>
          <p:nvPr/>
        </p:nvSpPr>
        <p:spPr>
          <a:xfrm>
            <a:off x="4202205" y="438535"/>
            <a:ext cx="3496236" cy="338554"/>
          </a:xfrm>
          <a:prstGeom prst="rect">
            <a:avLst/>
          </a:prstGeom>
          <a:noFill/>
        </p:spPr>
        <p:txBody>
          <a:bodyPr wrap="square" rtlCol="0">
            <a:spAutoFit/>
          </a:bodyPr>
          <a:lstStyle/>
          <a:p>
            <a:r>
              <a:rPr lang="nl-NL" dirty="0">
                <a:solidFill>
                  <a:schemeClr val="accent1"/>
                </a:solidFill>
                <a:latin typeface="Playfair Display Regular" panose="020B0604020202020204" charset="0"/>
              </a:rPr>
              <a:t>- </a:t>
            </a:r>
            <a:r>
              <a:rPr lang="nl-NL" sz="1600" dirty="0">
                <a:solidFill>
                  <a:schemeClr val="accent1"/>
                </a:solidFill>
                <a:latin typeface="Playfair Display Regular" panose="020B0604020202020204" charset="0"/>
              </a:rPr>
              <a:t>Een ander materiaal gebruiken. </a:t>
            </a:r>
            <a:endParaRPr lang="nl-NL" dirty="0">
              <a:solidFill>
                <a:schemeClr val="accent1"/>
              </a:solidFill>
              <a:latin typeface="Playfair Display Regular" panose="020B0604020202020204" charset="0"/>
            </a:endParaRPr>
          </a:p>
        </p:txBody>
      </p:sp>
      <p:sp>
        <p:nvSpPr>
          <p:cNvPr id="6" name="Tekstvak 5">
            <a:extLst>
              <a:ext uri="{FF2B5EF4-FFF2-40B4-BE49-F238E27FC236}">
                <a16:creationId xmlns:a16="http://schemas.microsoft.com/office/drawing/2014/main" id="{DC1CD7C1-D28A-4B8E-822D-60FD4D48C778}"/>
              </a:ext>
            </a:extLst>
          </p:cNvPr>
          <p:cNvSpPr txBox="1"/>
          <p:nvPr/>
        </p:nvSpPr>
        <p:spPr>
          <a:xfrm>
            <a:off x="3287806" y="1639291"/>
            <a:ext cx="5096436" cy="1169551"/>
          </a:xfrm>
          <a:prstGeom prst="rect">
            <a:avLst/>
          </a:prstGeom>
          <a:noFill/>
        </p:spPr>
        <p:txBody>
          <a:bodyPr wrap="square" rtlCol="0">
            <a:spAutoFit/>
          </a:bodyPr>
          <a:lstStyle/>
          <a:p>
            <a:r>
              <a:rPr lang="nl-NL" dirty="0">
                <a:solidFill>
                  <a:schemeClr val="accent1"/>
                </a:solidFill>
                <a:latin typeface="Playfair Display Regular" panose="020B0604020202020204" charset="0"/>
              </a:rPr>
              <a:t>Het materiaal wat het H&amp;M gebruikt om kleding te maken is niet altijd de beste. De kleding is vaak goedkoop, omdat de productie ook goedkoop is. Als ze een andere, betere stof gebruiken kunnen kledingstukken langer mee. Het is dan wel duurder, maar je kan er langer mee.</a:t>
            </a:r>
          </a:p>
        </p:txBody>
      </p:sp>
      <p:pic>
        <p:nvPicPr>
          <p:cNvPr id="7" name="Afbeelding 6">
            <a:extLst>
              <a:ext uri="{FF2B5EF4-FFF2-40B4-BE49-F238E27FC236}">
                <a16:creationId xmlns:a16="http://schemas.microsoft.com/office/drawing/2014/main" id="{132D5103-3067-4A9B-9A9C-B5C25E40196C}"/>
              </a:ext>
            </a:extLst>
          </p:cNvPr>
          <p:cNvPicPr>
            <a:picLocks noChangeAspect="1"/>
          </p:cNvPicPr>
          <p:nvPr/>
        </p:nvPicPr>
        <p:blipFill>
          <a:blip r:embed="rId2"/>
          <a:stretch>
            <a:fillRect/>
          </a:stretch>
        </p:blipFill>
        <p:spPr>
          <a:xfrm>
            <a:off x="4572000" y="3357325"/>
            <a:ext cx="2152295" cy="1210666"/>
          </a:xfrm>
          <a:prstGeom prst="rect">
            <a:avLst/>
          </a:prstGeom>
        </p:spPr>
      </p:pic>
      <p:pic>
        <p:nvPicPr>
          <p:cNvPr id="9" name="Graphic 8" descr="Kleermakerswerk silhouet">
            <a:extLst>
              <a:ext uri="{FF2B5EF4-FFF2-40B4-BE49-F238E27FC236}">
                <a16:creationId xmlns:a16="http://schemas.microsoft.com/office/drawing/2014/main" id="{A487F423-E12F-426D-B0EB-95A178CF11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927" y="-18665"/>
            <a:ext cx="914400" cy="914400"/>
          </a:xfrm>
          <a:prstGeom prst="rect">
            <a:avLst/>
          </a:prstGeom>
        </p:spPr>
      </p:pic>
    </p:spTree>
    <p:extLst>
      <p:ext uri="{BB962C8B-B14F-4D97-AF65-F5344CB8AC3E}">
        <p14:creationId xmlns:p14="http://schemas.microsoft.com/office/powerpoint/2010/main" val="3813341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5039E9-2CEE-432A-9687-FE53B4EE40C9}"/>
              </a:ext>
            </a:extLst>
          </p:cNvPr>
          <p:cNvSpPr>
            <a:spLocks noGrp="1"/>
          </p:cNvSpPr>
          <p:nvPr>
            <p:ph type="ctrTitle"/>
          </p:nvPr>
        </p:nvSpPr>
        <p:spPr/>
        <p:txBody>
          <a:bodyPr/>
          <a:lstStyle/>
          <a:p>
            <a:r>
              <a:rPr lang="nl-NL" dirty="0">
                <a:solidFill>
                  <a:srgbClr val="FF0000"/>
                </a:solidFill>
                <a:latin typeface="MV Boli" panose="02000500030200090000" pitchFamily="2" charset="0"/>
                <a:cs typeface="MV Boli" panose="02000500030200090000" pitchFamily="2" charset="0"/>
              </a:rPr>
              <a:t>Einde</a:t>
            </a:r>
            <a:r>
              <a:rPr lang="nl-NL" dirty="0">
                <a:latin typeface="MV Boli" panose="02000500030200090000" pitchFamily="2" charset="0"/>
                <a:cs typeface="MV Boli" panose="02000500030200090000" pitchFamily="2" charset="0"/>
              </a:rPr>
              <a:t> </a:t>
            </a:r>
          </a:p>
        </p:txBody>
      </p:sp>
      <p:sp>
        <p:nvSpPr>
          <p:cNvPr id="4" name="Tekstvak 3">
            <a:extLst>
              <a:ext uri="{FF2B5EF4-FFF2-40B4-BE49-F238E27FC236}">
                <a16:creationId xmlns:a16="http://schemas.microsoft.com/office/drawing/2014/main" id="{A5672584-C046-4723-A908-91FBEA190350}"/>
              </a:ext>
            </a:extLst>
          </p:cNvPr>
          <p:cNvSpPr txBox="1"/>
          <p:nvPr/>
        </p:nvSpPr>
        <p:spPr>
          <a:xfrm>
            <a:off x="245700" y="2622347"/>
            <a:ext cx="3842207" cy="400110"/>
          </a:xfrm>
          <a:prstGeom prst="rect">
            <a:avLst/>
          </a:prstGeom>
          <a:noFill/>
        </p:spPr>
        <p:txBody>
          <a:bodyPr wrap="square" rtlCol="0">
            <a:spAutoFit/>
          </a:bodyPr>
          <a:lstStyle/>
          <a:p>
            <a:r>
              <a:rPr lang="nl-NL" sz="2000" dirty="0">
                <a:solidFill>
                  <a:schemeClr val="accent1"/>
                </a:solidFill>
                <a:latin typeface="MV Boli" panose="02000500030200090000" pitchFamily="2" charset="0"/>
                <a:cs typeface="MV Boli" panose="02000500030200090000" pitchFamily="2" charset="0"/>
              </a:rPr>
              <a:t>Zijn er nog vragen?</a:t>
            </a:r>
          </a:p>
        </p:txBody>
      </p:sp>
      <p:pic>
        <p:nvPicPr>
          <p:cNvPr id="5" name="Afbeelding 4">
            <a:extLst>
              <a:ext uri="{FF2B5EF4-FFF2-40B4-BE49-F238E27FC236}">
                <a16:creationId xmlns:a16="http://schemas.microsoft.com/office/drawing/2014/main" id="{24C7065B-AEEB-47D8-8999-F830692BC99A}"/>
              </a:ext>
            </a:extLst>
          </p:cNvPr>
          <p:cNvPicPr>
            <a:picLocks noChangeAspect="1"/>
          </p:cNvPicPr>
          <p:nvPr/>
        </p:nvPicPr>
        <p:blipFill>
          <a:blip r:embed="rId2"/>
          <a:stretch>
            <a:fillRect/>
          </a:stretch>
        </p:blipFill>
        <p:spPr>
          <a:xfrm>
            <a:off x="8229521" y="0"/>
            <a:ext cx="914479" cy="914479"/>
          </a:xfrm>
          <a:prstGeom prst="rect">
            <a:avLst/>
          </a:prstGeom>
        </p:spPr>
      </p:pic>
      <p:pic>
        <p:nvPicPr>
          <p:cNvPr id="7" name="Afbeelding 6">
            <a:extLst>
              <a:ext uri="{FF2B5EF4-FFF2-40B4-BE49-F238E27FC236}">
                <a16:creationId xmlns:a16="http://schemas.microsoft.com/office/drawing/2014/main" id="{8277CDD8-46CB-4589-9CD8-576B4902FB22}"/>
              </a:ext>
            </a:extLst>
          </p:cNvPr>
          <p:cNvPicPr>
            <a:picLocks noChangeAspect="1"/>
          </p:cNvPicPr>
          <p:nvPr/>
        </p:nvPicPr>
        <p:blipFill>
          <a:blip r:embed="rId3"/>
          <a:stretch>
            <a:fillRect/>
          </a:stretch>
        </p:blipFill>
        <p:spPr>
          <a:xfrm>
            <a:off x="5166579" y="1481696"/>
            <a:ext cx="3194581" cy="2078916"/>
          </a:xfrm>
          <a:prstGeom prst="rect">
            <a:avLst/>
          </a:prstGeom>
        </p:spPr>
      </p:pic>
    </p:spTree>
    <p:extLst>
      <p:ext uri="{BB962C8B-B14F-4D97-AF65-F5344CB8AC3E}">
        <p14:creationId xmlns:p14="http://schemas.microsoft.com/office/powerpoint/2010/main" val="682750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5"/>
          <p:cNvPicPr preferRelativeResize="0"/>
          <p:nvPr/>
        </p:nvPicPr>
        <p:blipFill rotWithShape="1">
          <a:blip r:embed="rId3">
            <a:alphaModFix amt="50000"/>
          </a:blip>
          <a:srcRect t="1630" b="2483"/>
          <a:stretch/>
        </p:blipFill>
        <p:spPr>
          <a:xfrm>
            <a:off x="5928950" y="918225"/>
            <a:ext cx="2300475" cy="3308876"/>
          </a:xfrm>
          <a:prstGeom prst="rect">
            <a:avLst/>
          </a:prstGeom>
          <a:noFill/>
          <a:ln>
            <a:noFill/>
          </a:ln>
        </p:spPr>
      </p:pic>
      <p:sp>
        <p:nvSpPr>
          <p:cNvPr id="88" name="Google Shape;88;p15"/>
          <p:cNvSpPr txBox="1"/>
          <p:nvPr/>
        </p:nvSpPr>
        <p:spPr>
          <a:xfrm>
            <a:off x="6340775" y="1317875"/>
            <a:ext cx="1491300" cy="2515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9600" b="1" dirty="0">
                <a:solidFill>
                  <a:schemeClr val="lt1"/>
                </a:solidFill>
                <a:latin typeface="Inria Serif"/>
                <a:ea typeface="Inria Serif"/>
                <a:cs typeface="Inria Serif"/>
                <a:sym typeface="Inria Serif"/>
              </a:rPr>
              <a:t>1</a:t>
            </a:r>
            <a:endParaRPr sz="9600" b="1" dirty="0">
              <a:solidFill>
                <a:schemeClr val="lt1"/>
              </a:solidFill>
              <a:latin typeface="Inria Serif"/>
              <a:ea typeface="Inria Serif"/>
              <a:cs typeface="Inria Serif"/>
              <a:sym typeface="Inria Serif"/>
            </a:endParaRPr>
          </a:p>
        </p:txBody>
      </p:sp>
      <p:sp>
        <p:nvSpPr>
          <p:cNvPr id="89" name="Google Shape;89;p15"/>
          <p:cNvSpPr txBox="1">
            <a:spLocks noGrp="1"/>
          </p:cNvSpPr>
          <p:nvPr>
            <p:ph type="ctrTitle"/>
          </p:nvPr>
        </p:nvSpPr>
        <p:spPr>
          <a:xfrm>
            <a:off x="702900" y="1233658"/>
            <a:ext cx="47460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nl-NL" dirty="0">
                <a:solidFill>
                  <a:srgbClr val="FF0000"/>
                </a:solidFill>
              </a:rPr>
              <a:t>Marketing onderzoek</a:t>
            </a:r>
            <a:endParaRPr dirty="0">
              <a:solidFill>
                <a:srgbClr val="FF0000"/>
              </a:solidFill>
            </a:endParaRPr>
          </a:p>
        </p:txBody>
      </p:sp>
      <p:sp>
        <p:nvSpPr>
          <p:cNvPr id="90" name="Google Shape;90;p15"/>
          <p:cNvSpPr txBox="1">
            <a:spLocks noGrp="1"/>
          </p:cNvSpPr>
          <p:nvPr>
            <p:ph type="subTitle" idx="1"/>
          </p:nvPr>
        </p:nvSpPr>
        <p:spPr>
          <a:xfrm>
            <a:off x="702900" y="2787333"/>
            <a:ext cx="4746000" cy="2994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nl-NL" sz="1100" dirty="0"/>
              <a:t>Ik heb een marketing onderzoek gemaakt door middel van een Enquête. De vragenlijst bestaat uit 15 vragen waar je ongeveer 5 minuten mee bezig bent. Ik heb 36 respondenten. In de volgende dia’s werk ik deze  vragen uit. </a:t>
            </a:r>
            <a:endParaRPr sz="1100" dirty="0"/>
          </a:p>
        </p:txBody>
      </p:sp>
      <p:pic>
        <p:nvPicPr>
          <p:cNvPr id="3" name="Graphic 2" descr="Winkelwagen silhouet">
            <a:extLst>
              <a:ext uri="{FF2B5EF4-FFF2-40B4-BE49-F238E27FC236}">
                <a16:creationId xmlns:a16="http://schemas.microsoft.com/office/drawing/2014/main" id="{1783167D-43D2-4151-A6EB-1CF5BEBFF5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2275" y="4229100"/>
            <a:ext cx="914400" cy="91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6"/>
          <p:cNvSpPr txBox="1">
            <a:spLocks noGrp="1"/>
          </p:cNvSpPr>
          <p:nvPr>
            <p:ph type="ctrTitle" idx="4294967295"/>
          </p:nvPr>
        </p:nvSpPr>
        <p:spPr>
          <a:xfrm>
            <a:off x="2879082" y="1601014"/>
            <a:ext cx="3195000" cy="40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sz="3000" dirty="0"/>
          </a:p>
        </p:txBody>
      </p:sp>
      <p:sp>
        <p:nvSpPr>
          <p:cNvPr id="96" name="Google Shape;96;p16"/>
          <p:cNvSpPr txBox="1">
            <a:spLocks noGrp="1"/>
          </p:cNvSpPr>
          <p:nvPr>
            <p:ph type="subTitle" idx="4294967295"/>
          </p:nvPr>
        </p:nvSpPr>
        <p:spPr>
          <a:xfrm>
            <a:off x="3021522" y="2370150"/>
            <a:ext cx="1356741" cy="40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sz="1400" b="1" dirty="0"/>
          </a:p>
        </p:txBody>
      </p:sp>
      <p:sp>
        <p:nvSpPr>
          <p:cNvPr id="98" name="Google Shape;98;p16"/>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pic>
        <p:nvPicPr>
          <p:cNvPr id="1026" name="Picture 2" descr="Diagram met antwoorden op het Formulier. Titel van de vraag: Geïnterviewde persoon:. Aantal antwoorden: 36 antwoorden.">
            <a:extLst>
              <a:ext uri="{FF2B5EF4-FFF2-40B4-BE49-F238E27FC236}">
                <a16:creationId xmlns:a16="http://schemas.microsoft.com/office/drawing/2014/main" id="{E7A26A72-8802-46FE-BCDF-E1E99C971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980" y="992637"/>
            <a:ext cx="6644040" cy="3158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43FC109-7ACE-4BA6-A809-BCEB5CD11F5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5</a:t>
            </a:fld>
            <a:endParaRPr lang="nl-NL"/>
          </a:p>
        </p:txBody>
      </p:sp>
      <p:pic>
        <p:nvPicPr>
          <p:cNvPr id="3" name="Afbeelding 2">
            <a:extLst>
              <a:ext uri="{FF2B5EF4-FFF2-40B4-BE49-F238E27FC236}">
                <a16:creationId xmlns:a16="http://schemas.microsoft.com/office/drawing/2014/main" id="{D9165ADC-F0F5-4A4E-AD15-6DE27F87F679}"/>
              </a:ext>
            </a:extLst>
          </p:cNvPr>
          <p:cNvPicPr>
            <a:picLocks noChangeAspect="1"/>
          </p:cNvPicPr>
          <p:nvPr/>
        </p:nvPicPr>
        <p:blipFill>
          <a:blip r:embed="rId2"/>
          <a:stretch>
            <a:fillRect/>
          </a:stretch>
        </p:blipFill>
        <p:spPr>
          <a:xfrm>
            <a:off x="1249392" y="992749"/>
            <a:ext cx="6645216" cy="3158002"/>
          </a:xfrm>
          <a:prstGeom prst="rect">
            <a:avLst/>
          </a:prstGeom>
        </p:spPr>
      </p:pic>
    </p:spTree>
    <p:extLst>
      <p:ext uri="{BB962C8B-B14F-4D97-AF65-F5344CB8AC3E}">
        <p14:creationId xmlns:p14="http://schemas.microsoft.com/office/powerpoint/2010/main" val="358303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3D51B3D-5027-4E14-B6C1-4AB11EC1E7B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6</a:t>
            </a:fld>
            <a:endParaRPr lang="nl-NL"/>
          </a:p>
        </p:txBody>
      </p:sp>
      <p:pic>
        <p:nvPicPr>
          <p:cNvPr id="3" name="Afbeelding 2">
            <a:extLst>
              <a:ext uri="{FF2B5EF4-FFF2-40B4-BE49-F238E27FC236}">
                <a16:creationId xmlns:a16="http://schemas.microsoft.com/office/drawing/2014/main" id="{BD9CBFBD-ED64-446D-A746-29D4B8339769}"/>
              </a:ext>
            </a:extLst>
          </p:cNvPr>
          <p:cNvPicPr>
            <a:picLocks noChangeAspect="1"/>
          </p:cNvPicPr>
          <p:nvPr/>
        </p:nvPicPr>
        <p:blipFill>
          <a:blip r:embed="rId2"/>
          <a:stretch>
            <a:fillRect/>
          </a:stretch>
        </p:blipFill>
        <p:spPr>
          <a:xfrm>
            <a:off x="1261585" y="992749"/>
            <a:ext cx="6620830" cy="3158002"/>
          </a:xfrm>
          <a:prstGeom prst="rect">
            <a:avLst/>
          </a:prstGeom>
        </p:spPr>
      </p:pic>
    </p:spTree>
    <p:extLst>
      <p:ext uri="{BB962C8B-B14F-4D97-AF65-F5344CB8AC3E}">
        <p14:creationId xmlns:p14="http://schemas.microsoft.com/office/powerpoint/2010/main" val="3591747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16989BB-172D-48D5-9C02-154ADAA0109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7</a:t>
            </a:fld>
            <a:endParaRPr lang="nl-NL"/>
          </a:p>
        </p:txBody>
      </p:sp>
      <p:pic>
        <p:nvPicPr>
          <p:cNvPr id="4" name="Picture 4" descr="Diagram met antwoorden op het Formulier. Titel van de vraag: Waarvan kent u de H&amp;M?. Aantal antwoorden: 36 antwoorden.">
            <a:extLst>
              <a:ext uri="{FF2B5EF4-FFF2-40B4-BE49-F238E27FC236}">
                <a16:creationId xmlns:a16="http://schemas.microsoft.com/office/drawing/2014/main" id="{CCC5A6A0-7CBF-411C-99A4-F93CDC4B2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514" y="992749"/>
            <a:ext cx="6619901" cy="31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645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0C77A96-3285-467E-886E-80DC2E872E4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8</a:t>
            </a:fld>
            <a:endParaRPr lang="nl-NL"/>
          </a:p>
        </p:txBody>
      </p:sp>
      <p:pic>
        <p:nvPicPr>
          <p:cNvPr id="3" name="Afbeelding 2">
            <a:extLst>
              <a:ext uri="{FF2B5EF4-FFF2-40B4-BE49-F238E27FC236}">
                <a16:creationId xmlns:a16="http://schemas.microsoft.com/office/drawing/2014/main" id="{CEF1BEFE-FAB5-4812-A59B-BFDCF1EE914E}"/>
              </a:ext>
            </a:extLst>
          </p:cNvPr>
          <p:cNvPicPr>
            <a:picLocks noChangeAspect="1"/>
          </p:cNvPicPr>
          <p:nvPr/>
        </p:nvPicPr>
        <p:blipFill>
          <a:blip r:embed="rId2"/>
          <a:stretch>
            <a:fillRect/>
          </a:stretch>
        </p:blipFill>
        <p:spPr>
          <a:xfrm>
            <a:off x="1261585" y="992749"/>
            <a:ext cx="6620830" cy="3158002"/>
          </a:xfrm>
          <a:prstGeom prst="rect">
            <a:avLst/>
          </a:prstGeom>
        </p:spPr>
      </p:pic>
    </p:spTree>
    <p:extLst>
      <p:ext uri="{BB962C8B-B14F-4D97-AF65-F5344CB8AC3E}">
        <p14:creationId xmlns:p14="http://schemas.microsoft.com/office/powerpoint/2010/main" val="235716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1D925671-58A1-431F-A97D-FFFD7714A99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nl-NL" smtClean="0"/>
              <a:t>9</a:t>
            </a:fld>
            <a:endParaRPr lang="nl-NL"/>
          </a:p>
        </p:txBody>
      </p:sp>
      <p:pic>
        <p:nvPicPr>
          <p:cNvPr id="3" name="Picture 2" descr="Diagram met antwoorden op het Formulier. Titel van de vraag: Met welk vervoer komt u bij de winkel?. Aantal antwoorden: 36 antwoorden.">
            <a:extLst>
              <a:ext uri="{FF2B5EF4-FFF2-40B4-BE49-F238E27FC236}">
                <a16:creationId xmlns:a16="http://schemas.microsoft.com/office/drawing/2014/main" id="{A4A1B632-97B9-4410-94E6-B601A9135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585" y="992749"/>
            <a:ext cx="6619901" cy="31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043192"/>
      </p:ext>
    </p:extLst>
  </p:cSld>
  <p:clrMapOvr>
    <a:masterClrMapping/>
  </p:clrMapOvr>
</p:sld>
</file>

<file path=ppt/theme/theme1.xml><?xml version="1.0" encoding="utf-8"?>
<a:theme xmlns:a="http://schemas.openxmlformats.org/drawingml/2006/main" name="Paulina template">
  <a:themeElements>
    <a:clrScheme name="Custom 347">
      <a:dk1>
        <a:srgbClr val="756F6F"/>
      </a:dk1>
      <a:lt1>
        <a:srgbClr val="FFFFFF"/>
      </a:lt1>
      <a:dk2>
        <a:srgbClr val="A8A09D"/>
      </a:dk2>
      <a:lt2>
        <a:srgbClr val="F5F1F0"/>
      </a:lt2>
      <a:accent1>
        <a:srgbClr val="AD9B91"/>
      </a:accent1>
      <a:accent2>
        <a:srgbClr val="E2D1C2"/>
      </a:accent2>
      <a:accent3>
        <a:srgbClr val="C4CBBF"/>
      </a:accent3>
      <a:accent4>
        <a:srgbClr val="BFC8CB"/>
      </a:accent4>
      <a:accent5>
        <a:srgbClr val="E9DBDB"/>
      </a:accent5>
      <a:accent6>
        <a:srgbClr val="C5C4BF"/>
      </a:accent6>
      <a:hlink>
        <a:srgbClr val="413A3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7EAE5DCCC83243AB2507CF4F1640F2" ma:contentTypeVersion="5" ma:contentTypeDescription="Create a new document." ma:contentTypeScope="" ma:versionID="8b7451348dd1e2fd13724e06222e1765">
  <xsd:schema xmlns:xsd="http://www.w3.org/2001/XMLSchema" xmlns:xs="http://www.w3.org/2001/XMLSchema" xmlns:p="http://schemas.microsoft.com/office/2006/metadata/properties" xmlns:ns3="d0ca0d51-e474-4306-930c-8820a7f3663c" xmlns:ns4="ade2d4ac-f155-4268-b5f9-2a17897819a3" targetNamespace="http://schemas.microsoft.com/office/2006/metadata/properties" ma:root="true" ma:fieldsID="93a3846a0fd1d3fa3f73e05e3528aa7b" ns3:_="" ns4:_="">
    <xsd:import namespace="d0ca0d51-e474-4306-930c-8820a7f3663c"/>
    <xsd:import namespace="ade2d4ac-f155-4268-b5f9-2a17897819a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ca0d51-e474-4306-930c-8820a7f366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e2d4ac-f155-4268-b5f9-2a17897819a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1793FB-F589-4A9D-9217-326F4BDA1D00}">
  <ds:schemaRefs>
    <ds:schemaRef ds:uri="http://schemas.microsoft.com/sharepoint/v3/contenttype/forms"/>
  </ds:schemaRefs>
</ds:datastoreItem>
</file>

<file path=customXml/itemProps2.xml><?xml version="1.0" encoding="utf-8"?>
<ds:datastoreItem xmlns:ds="http://schemas.openxmlformats.org/officeDocument/2006/customXml" ds:itemID="{808A09B9-3835-4C1D-A179-0346FF26C420}">
  <ds:schemaRefs>
    <ds:schemaRef ds:uri="http://schemas.openxmlformats.org/package/2006/metadata/core-properties"/>
    <ds:schemaRef ds:uri="http://schemas.microsoft.com/office/2006/documentManagement/types"/>
    <ds:schemaRef ds:uri="http://purl.org/dc/elements/1.1/"/>
    <ds:schemaRef ds:uri="d0ca0d51-e474-4306-930c-8820a7f3663c"/>
    <ds:schemaRef ds:uri="http://purl.org/dc/terms/"/>
    <ds:schemaRef ds:uri="http://www.w3.org/XML/1998/namespace"/>
    <ds:schemaRef ds:uri="ade2d4ac-f155-4268-b5f9-2a17897819a3"/>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E075760-8DED-4FC3-A8AB-4F89A6284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ca0d51-e474-4306-930c-8820a7f3663c"/>
    <ds:schemaRef ds:uri="ade2d4ac-f155-4268-b5f9-2a1789781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232</TotalTime>
  <Words>535</Words>
  <Application>Microsoft Office PowerPoint</Application>
  <PresentationFormat>Diavoorstelling (16:9)</PresentationFormat>
  <Paragraphs>99</Paragraphs>
  <Slides>27</Slides>
  <Notes>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27</vt:i4>
      </vt:variant>
    </vt:vector>
  </HeadingPairs>
  <TitlesOfParts>
    <vt:vector size="33" baseType="lpstr">
      <vt:lpstr>Playfair Display Regular</vt:lpstr>
      <vt:lpstr>Arial</vt:lpstr>
      <vt:lpstr>Inria Serif Light</vt:lpstr>
      <vt:lpstr>MV Boli</vt:lpstr>
      <vt:lpstr>Inria Serif</vt:lpstr>
      <vt:lpstr>Paulina template</vt:lpstr>
      <vt:lpstr>H&amp;M  Marketing presentatie</vt:lpstr>
      <vt:lpstr>De 6-p’s </vt:lpstr>
      <vt:lpstr>Marketing onderzoek</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SWOT analyse </vt:lpstr>
      <vt:lpstr>PowerPoint-presentatie</vt:lpstr>
      <vt:lpstr>PowerPoint-presentatie</vt:lpstr>
      <vt:lpstr>Verbeterpunten </vt:lpstr>
      <vt:lpstr>PowerPoint-presentatie</vt:lpstr>
      <vt:lpstr>PowerPoint-presentatie</vt:lpstr>
      <vt:lpstr>Einde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H&amp;M  Marketing presentatie</dc:title>
  <dc:creator>Iris Velding</dc:creator>
  <cp:lastModifiedBy>Tine Kieft-Oosterveld</cp:lastModifiedBy>
  <cp:revision>23</cp:revision>
  <dcterms:modified xsi:type="dcterms:W3CDTF">2021-03-29T09:20:38Z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0x010100A77EAE5DCCC83243AB2507CF4F1640F2</vt:lpwstr>
  </property>
</Properties>
</file>