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77" r:id="rId4"/>
    <p:sldId id="278" r:id="rId5"/>
    <p:sldId id="279" r:id="rId6"/>
    <p:sldId id="280" r:id="rId7"/>
    <p:sldId id="281" r:id="rId8"/>
    <p:sldId id="282" r:id="rId9"/>
    <p:sldId id="276" r:id="rId10"/>
    <p:sldId id="274" r:id="rId11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>
      <p:cViewPr varScale="1">
        <p:scale>
          <a:sx n="79" d="100"/>
          <a:sy n="79" d="100"/>
        </p:scale>
        <p:origin x="102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622BC-0C07-4CC2-89C5-67303D66A0FD}" type="datetimeFigureOut">
              <a:rPr lang="nl-NL" smtClean="0"/>
              <a:t>30-7-2018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BD0EC-05DC-45AC-8815-5242EBEE7E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07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3E16-E7D1-47CD-B6FE-996F7731179B}" type="datetimeFigureOut">
              <a:rPr lang="nl-NL" smtClean="0"/>
              <a:t>30-7-2018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5394-0B7F-439B-BF3A-1CF03EB7E6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34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2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4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3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4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5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5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6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6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8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7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6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8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5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7322"/>
            <a:ext cx="9144000" cy="4287577"/>
          </a:xfrm>
          <a:prstGeom prst="rect">
            <a:avLst/>
          </a:prstGeom>
        </p:spPr>
      </p:pic>
      <p:sp>
        <p:nvSpPr>
          <p:cNvPr id="15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2987824" y="4574898"/>
            <a:ext cx="5400600" cy="1158357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smtClean="0"/>
              <a:t>&lt;Titel boek </a:t>
            </a:r>
          </a:p>
          <a:p>
            <a:pPr lvl="0"/>
            <a:r>
              <a:rPr lang="nl-NL" dirty="0" smtClean="0"/>
              <a:t>Hoofdstuk + titel &gt;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1" hasCustomPrompt="1"/>
          </p:nvPr>
        </p:nvSpPr>
        <p:spPr>
          <a:xfrm>
            <a:off x="2987824" y="5808380"/>
            <a:ext cx="5400600" cy="38742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smtClean="0"/>
              <a:t>&lt;Auteur&gt;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51589"/>
            <a:ext cx="194421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83568" y="4794842"/>
            <a:ext cx="1944216" cy="851639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smtClean="0"/>
              <a:t>&lt;BOEKCODE&gt;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44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latin typeface="+mj-lt"/>
                <a:cs typeface="Segoe UI Semibold" panose="020B0702040204020203" pitchFamily="34" charset="0"/>
              </a:defRPr>
            </a:lvl1pPr>
            <a:lvl2pPr>
              <a:defRPr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0"/>
            <a:endParaRPr lang="nl-NL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43808" y="6481396"/>
            <a:ext cx="6203032" cy="331980"/>
          </a:xfrm>
          <a:prstGeom prst="rect">
            <a:avLst/>
          </a:prstGeom>
        </p:spPr>
        <p:txBody>
          <a:bodyPr/>
          <a:lstStyle>
            <a:lvl1pPr algn="r">
              <a:defRPr sz="1100" b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2709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43808" y="6481396"/>
            <a:ext cx="6203032" cy="331980"/>
          </a:xfrm>
          <a:prstGeom prst="rect">
            <a:avLst/>
          </a:prstGeom>
        </p:spPr>
        <p:txBody>
          <a:bodyPr/>
          <a:lstStyle>
            <a:lvl1pPr algn="r">
              <a:defRPr sz="1100" b="0">
                <a:solidFill>
                  <a:srgbClr val="03465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7"/>
            <a:ext cx="4042792" cy="4824536"/>
          </a:xfrm>
        </p:spPr>
        <p:txBody>
          <a:bodyPr/>
          <a:lstStyle>
            <a:lvl1pPr marL="0" indent="0">
              <a:buNone/>
              <a:defRPr b="1">
                <a:latin typeface="+mj-lt"/>
                <a:cs typeface="Segoe UI Semibold" panose="020B0702040204020203" pitchFamily="34" charset="0"/>
              </a:defRPr>
            </a:lvl1pPr>
            <a:lvl2pPr>
              <a:defRPr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0"/>
            <a:endParaRPr lang="nl-NL" dirty="0" smtClean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4"/>
          </p:nvPr>
        </p:nvSpPr>
        <p:spPr>
          <a:xfrm>
            <a:off x="4644008" y="1052737"/>
            <a:ext cx="4042792" cy="4824536"/>
          </a:xfrm>
        </p:spPr>
        <p:txBody>
          <a:bodyPr/>
          <a:lstStyle>
            <a:lvl1pPr marL="0" indent="0">
              <a:buNone/>
              <a:defRPr b="1">
                <a:latin typeface="+mj-lt"/>
                <a:cs typeface="Segoe UI Semibold" panose="020B0702040204020203" pitchFamily="34" charset="0"/>
              </a:defRPr>
            </a:lvl1pPr>
            <a:lvl2pPr>
              <a:defRPr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48908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457200" y="53218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VRAGEN?</a:t>
            </a:r>
            <a:endParaRPr lang="nl-NL" sz="2400" dirty="0">
              <a:solidFill>
                <a:srgbClr val="333333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60648"/>
            <a:ext cx="9144000" cy="4321538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0" y="48691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spc="225" dirty="0" smtClean="0">
                <a:solidFill>
                  <a:srgbClr val="0346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Zijn er nog </a:t>
            </a:r>
            <a:endParaRPr lang="nl-NL" sz="2400" spc="225" dirty="0">
              <a:solidFill>
                <a:srgbClr val="03465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Rechte verbindingslijn 5"/>
          <p:cNvCxnSpPr>
            <a:cxnSpLocks/>
          </p:cNvCxnSpPr>
          <p:nvPr userDrawn="1"/>
        </p:nvCxnSpPr>
        <p:spPr>
          <a:xfrm>
            <a:off x="3919537" y="5859760"/>
            <a:ext cx="1228725" cy="0"/>
          </a:xfrm>
          <a:prstGeom prst="line">
            <a:avLst/>
          </a:prstGeom>
          <a:ln w="38100">
            <a:solidFill>
              <a:srgbClr val="034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 userDrawn="1"/>
        </p:nvSpPr>
        <p:spPr>
          <a:xfrm>
            <a:off x="6588224" y="5949280"/>
            <a:ext cx="25557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192173" y="5914782"/>
            <a:ext cx="87484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70" y="5844358"/>
            <a:ext cx="430470" cy="4304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98" y="5844352"/>
            <a:ext cx="430470" cy="43047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291768"/>
            <a:ext cx="9144000" cy="24367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12" y="5844353"/>
            <a:ext cx="430470" cy="4304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72" y="5844352"/>
            <a:ext cx="430470" cy="4304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7" y="5844353"/>
            <a:ext cx="430470" cy="430470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2252482" y="5410200"/>
            <a:ext cx="4605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spc="225" dirty="0">
                <a:solidFill>
                  <a:srgbClr val="80808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VOLG </a:t>
            </a:r>
            <a:r>
              <a:rPr lang="nl-NL" sz="1600" spc="225" dirty="0" smtClean="0">
                <a:solidFill>
                  <a:srgbClr val="80808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UITGEVERSGROEP</a:t>
            </a:r>
            <a:endParaRPr lang="nl-NL" sz="1600" spc="225" dirty="0">
              <a:solidFill>
                <a:srgbClr val="80808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kstvak 9"/>
          <p:cNvSpPr txBox="1"/>
          <p:nvPr userDrawn="1"/>
        </p:nvSpPr>
        <p:spPr>
          <a:xfrm>
            <a:off x="1931784" y="4216821"/>
            <a:ext cx="516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spc="225" dirty="0">
                <a:solidFill>
                  <a:srgbClr val="0346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www.uitgeversgroep.nl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1632705" y="319147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pc="225" dirty="0" smtClean="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VOOR MEER ONDERSTEUNING </a:t>
            </a:r>
            <a:r>
              <a:rPr lang="nl-NL" spc="225" smtClean="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 HET </a:t>
            </a:r>
            <a:r>
              <a:rPr lang="nl-NL" spc="225" dirty="0" smtClean="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DIGITALE BOEK BEKIJK ONZE ONLINE OMGEVING, DIGIPLEIN.</a:t>
            </a:r>
            <a:endParaRPr lang="nl-NL" spc="225" dirty="0">
              <a:solidFill>
                <a:srgbClr val="333333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2" name="Rechte verbindingslijn 11"/>
          <p:cNvCxnSpPr>
            <a:cxnSpLocks/>
          </p:cNvCxnSpPr>
          <p:nvPr userDrawn="1"/>
        </p:nvCxnSpPr>
        <p:spPr>
          <a:xfrm>
            <a:off x="3957637" y="4191000"/>
            <a:ext cx="1228725" cy="0"/>
          </a:xfrm>
          <a:prstGeom prst="line">
            <a:avLst/>
          </a:prstGeom>
          <a:ln w="38100">
            <a:solidFill>
              <a:srgbClr val="034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7"/>
          <a:stretch/>
        </p:blipFill>
        <p:spPr>
          <a:xfrm>
            <a:off x="0" y="1"/>
            <a:ext cx="9144000" cy="304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9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40" b="85164"/>
          <a:stretch/>
        </p:blipFill>
        <p:spPr>
          <a:xfrm>
            <a:off x="-23812" y="6819900"/>
            <a:ext cx="9167813" cy="762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2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0" r:id="rId3"/>
    <p:sldLayoutId id="2147483675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1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24653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2465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2465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Z&amp;W P4</a:t>
            </a:r>
            <a:endParaRPr lang="nl-NL" dirty="0"/>
          </a:p>
        </p:txBody>
      </p:sp>
      <p:sp>
        <p:nvSpPr>
          <p:cNvPr id="6146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eaLnBrk="1" hangingPunct="1"/>
            <a:r>
              <a:rPr lang="nl-NL" sz="2800" b="1" dirty="0" smtClean="0">
                <a:solidFill>
                  <a:srgbClr val="034655"/>
                </a:solidFill>
                <a:latin typeface="+mj-lt"/>
              </a:rPr>
              <a:t>Mens en zorg</a:t>
            </a:r>
            <a:r>
              <a:rPr lang="nl-NL" b="1" dirty="0" smtClean="0">
                <a:solidFill>
                  <a:srgbClr val="034655"/>
                </a:solidFill>
                <a:latin typeface="+mj-lt"/>
              </a:rPr>
              <a:t> </a:t>
            </a:r>
          </a:p>
          <a:p>
            <a:pPr eaLnBrk="1" hangingPunct="1"/>
            <a:r>
              <a:rPr lang="nl-NL" dirty="0" smtClean="0">
                <a:solidFill>
                  <a:srgbClr val="034655"/>
                </a:solidFill>
                <a:latin typeface="+mj-lt"/>
              </a:rPr>
              <a:t>Hoofdstuk </a:t>
            </a:r>
            <a:r>
              <a:rPr lang="nl-NL" dirty="0" smtClean="0">
                <a:latin typeface="+mj-lt"/>
              </a:rPr>
              <a:t>7 </a:t>
            </a:r>
            <a:r>
              <a:rPr lang="nl-NL" dirty="0" smtClean="0">
                <a:latin typeface="+mj-lt"/>
              </a:rPr>
              <a:t>– </a:t>
            </a:r>
            <a:r>
              <a:rPr lang="nl-NL" dirty="0" smtClean="0">
                <a:latin typeface="+mj-lt"/>
              </a:rPr>
              <a:t>Eerste hulp bij ongelukken</a:t>
            </a:r>
            <a:endParaRPr lang="nl-NL" dirty="0">
              <a:latin typeface="+mj-lt"/>
            </a:endParaRPr>
          </a:p>
        </p:txBody>
      </p:sp>
      <p:sp>
        <p:nvSpPr>
          <p:cNvPr id="6147" name="Tijdelijke aanduiding voor inhoud 3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l-NL" sz="2000" dirty="0" smtClean="0"/>
              <a:t>J. Baeten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5998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631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Volgorde eerste hulp 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1800" b="0" dirty="0"/>
              <a:t>Let op gevaar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1800" b="0" dirty="0"/>
              <a:t>Verplaats het slachtoffer bij gevaar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1800" b="0" dirty="0"/>
              <a:t>Controleer het bewustzijn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1800" b="0" dirty="0"/>
              <a:t>Controleer de ademhaling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1800" b="0" dirty="0"/>
              <a:t>Handel bij levensbedreigend letsel en ziekte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7: Eerste hulp bij ongelukken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627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Vijf belangrijke regels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nl-NL" sz="1800" dirty="0"/>
              <a:t>Let op gevaar: </a:t>
            </a:r>
            <a:br>
              <a:rPr lang="nl-NL" sz="1800" dirty="0"/>
            </a:b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Let op auto’s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Let bij brand op instortingsgevaar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Let op bij paniek of vechtpartij die gewoon doorgaat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7: Eerste hulp bij ongelukken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88221"/>
            <a:ext cx="2431753" cy="2559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6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Vijf belangrijke regels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buFont typeface="Arial" charset="0"/>
              <a:buAutoNum type="arabicPeriod" startAt="2"/>
              <a:defRPr/>
            </a:pPr>
            <a:r>
              <a:rPr lang="nl-NL" sz="1800" dirty="0"/>
              <a:t>Verplaats het slachtoffer bij gevaar:</a:t>
            </a:r>
          </a:p>
          <a:p>
            <a:pPr>
              <a:defRPr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In een situatie waarbij het slachtoffer of jij zelf gevaar loopt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Bij brand of in een gevaarlijke omgeving zoals een drukke snelweg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7: Eerste hulp bij ongelukken</a:t>
            </a:r>
            <a:endParaRPr lang="nl-NL" dirty="0"/>
          </a:p>
        </p:txBody>
      </p:sp>
      <p:pic>
        <p:nvPicPr>
          <p:cNvPr id="5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13150"/>
            <a:ext cx="3025775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881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Vijf belangrijke regels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sz="1800" dirty="0"/>
              <a:t>3. Controleer het bewustzijn:</a:t>
            </a:r>
          </a:p>
          <a:p>
            <a:pPr>
              <a:defRPr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Ga na wat er is gebeurd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Controleer het bewustzijn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Bij bewusteloosheid dreigt er levensgevaar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7: Eerste hulp bij ongelukken</a:t>
            </a:r>
            <a:endParaRPr lang="nl-NL" dirty="0"/>
          </a:p>
        </p:txBody>
      </p:sp>
      <p:pic>
        <p:nvPicPr>
          <p:cNvPr id="6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781425"/>
            <a:ext cx="3528318" cy="234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94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Vijf belangrijke regels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sz="1800" dirty="0"/>
              <a:t>4. Controleer de ademhaling: </a:t>
            </a:r>
            <a:r>
              <a:rPr lang="nl-NL" altLang="nl-NL" sz="1800" dirty="0"/>
              <a:t/>
            </a:r>
            <a:br>
              <a:rPr lang="nl-NL" altLang="nl-NL" sz="1800" dirty="0"/>
            </a:br>
            <a:endParaRPr lang="nl-NL" altLang="nl-NL" sz="1800" dirty="0"/>
          </a:p>
          <a:p>
            <a:pPr>
              <a:defRPr/>
            </a:pPr>
            <a:r>
              <a:rPr lang="nl-NL" altLang="nl-NL" sz="1800" b="0" dirty="0"/>
              <a:t>Je controleert de ademhaling door 10 seconden te: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Kijken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Luisteren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Voelen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7: Eerste hulp bij ongelukken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57600"/>
            <a:ext cx="2938462" cy="19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456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Vijf belangrijke regels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sz="1800" dirty="0" smtClean="0"/>
              <a:t>5</a:t>
            </a:r>
            <a:r>
              <a:rPr lang="nl-NL" sz="1800" dirty="0"/>
              <a:t>.  Handel bij levensbedreigend letsel en ziekte: </a:t>
            </a:r>
            <a:r>
              <a:rPr lang="nl-NL" altLang="nl-NL" sz="1800" dirty="0"/>
              <a:t/>
            </a:r>
            <a:br>
              <a:rPr lang="nl-NL" altLang="nl-NL" sz="1800" dirty="0"/>
            </a:b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Bel 112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Geef aan de centralist door: </a:t>
            </a:r>
            <a:endParaRPr lang="nl-NL" sz="1800" b="0" dirty="0" smtClean="0"/>
          </a:p>
          <a:p>
            <a:pPr marL="1028700" lvl="1">
              <a:defRPr/>
            </a:pPr>
            <a:r>
              <a:rPr lang="nl-NL" sz="1200" b="0" dirty="0" smtClean="0"/>
              <a:t>waar </a:t>
            </a:r>
            <a:r>
              <a:rPr lang="nl-NL" sz="1200" b="0" dirty="0"/>
              <a:t>het slachtoffer is</a:t>
            </a:r>
          </a:p>
          <a:p>
            <a:pPr marL="1028700" lvl="1">
              <a:defRPr/>
            </a:pPr>
            <a:r>
              <a:rPr lang="nl-NL" sz="1200" b="0" dirty="0" smtClean="0"/>
              <a:t>wat </a:t>
            </a:r>
            <a:r>
              <a:rPr lang="nl-NL" sz="1200" b="0" dirty="0"/>
              <a:t>er is gebeurd</a:t>
            </a:r>
          </a:p>
          <a:p>
            <a:pPr marL="1028700" lvl="1">
              <a:defRPr/>
            </a:pPr>
            <a:r>
              <a:rPr lang="nl-NL" sz="1200" b="0" dirty="0" smtClean="0"/>
              <a:t>of </a:t>
            </a:r>
            <a:r>
              <a:rPr lang="nl-NL" sz="1200" b="0" dirty="0"/>
              <a:t>het slachtoffer aanspreekbaar is</a:t>
            </a:r>
          </a:p>
          <a:p>
            <a:pPr marL="1028700" lvl="1">
              <a:defRPr/>
            </a:pPr>
            <a:r>
              <a:rPr lang="nl-NL" sz="1200" b="0" dirty="0" smtClean="0"/>
              <a:t>of </a:t>
            </a:r>
            <a:r>
              <a:rPr lang="nl-NL" sz="1200" b="0" dirty="0"/>
              <a:t>de situatie veilig is </a:t>
            </a:r>
          </a:p>
          <a:p>
            <a:pPr marL="1028700" lvl="1">
              <a:defRPr/>
            </a:pPr>
            <a:r>
              <a:rPr lang="nl-NL" sz="1200" b="0" dirty="0" smtClean="0"/>
              <a:t>op </a:t>
            </a:r>
            <a:r>
              <a:rPr lang="nl-NL" sz="1200" b="0" dirty="0"/>
              <a:t>welk nummer je teruggebeld kunt worden</a:t>
            </a:r>
          </a:p>
          <a:p>
            <a:pPr marL="1028700" lvl="1">
              <a:defRPr/>
            </a:pPr>
            <a:r>
              <a:rPr lang="nl-NL" sz="1200" b="0" dirty="0" smtClean="0"/>
              <a:t>ademt </a:t>
            </a:r>
            <a:r>
              <a:rPr lang="nl-NL" sz="1200" b="0" dirty="0"/>
              <a:t>het slachtoffer</a:t>
            </a:r>
          </a:p>
          <a:p>
            <a:pPr marL="1028700" lvl="1">
              <a:defRPr/>
            </a:pPr>
            <a:r>
              <a:rPr lang="nl-NL" sz="1200" b="0" dirty="0" smtClean="0"/>
              <a:t>heeft </a:t>
            </a:r>
            <a:r>
              <a:rPr lang="nl-NL" sz="1200" b="0" dirty="0"/>
              <a:t>het slachtoffer ernstige bloedingen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7: Eerste hulp bij ongelukken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15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Vijf belangrijke regels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sz="1800" dirty="0" smtClean="0"/>
              <a:t>5</a:t>
            </a:r>
            <a:r>
              <a:rPr lang="nl-NL" sz="1800" dirty="0"/>
              <a:t>.  Handel bij levensbedreigend letsel en ziekte: </a:t>
            </a:r>
            <a:r>
              <a:rPr lang="nl-NL" altLang="nl-NL" sz="1800" dirty="0"/>
              <a:t/>
            </a:r>
            <a:br>
              <a:rPr lang="nl-NL" altLang="nl-NL" sz="1800" dirty="0"/>
            </a:b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Stel het slachtoffer gerust door kalm te blijven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Toon begrip bij gevoelens van angst en boosheid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Vertel wie je bent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7: Eerste hulp bij ongelukken</a:t>
            </a:r>
            <a:endParaRPr lang="nl-NL" dirty="0"/>
          </a:p>
        </p:txBody>
      </p:sp>
      <p:pic>
        <p:nvPicPr>
          <p:cNvPr id="4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19500"/>
            <a:ext cx="2808288" cy="210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202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1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sjabloon nieuwe layout 2013">
  <a:themeElements>
    <a:clrScheme name="Aangepast 10">
      <a:dk1>
        <a:srgbClr val="000000"/>
      </a:dk1>
      <a:lt1>
        <a:sysClr val="window" lastClr="FFFFFF"/>
      </a:lt1>
      <a:dk2>
        <a:srgbClr val="7F7F7F"/>
      </a:dk2>
      <a:lt2>
        <a:srgbClr val="D8D8D8"/>
      </a:lt2>
      <a:accent1>
        <a:srgbClr val="034655"/>
      </a:accent1>
      <a:accent2>
        <a:srgbClr val="E02B45"/>
      </a:accent2>
      <a:accent3>
        <a:srgbClr val="81BB28"/>
      </a:accent3>
      <a:accent4>
        <a:srgbClr val="18AA87"/>
      </a:accent4>
      <a:accent5>
        <a:srgbClr val="F9A51E"/>
      </a:accent5>
      <a:accent6>
        <a:srgbClr val="808080"/>
      </a:accent6>
      <a:hlink>
        <a:srgbClr val="E02B45"/>
      </a:hlink>
      <a:folHlink>
        <a:srgbClr val="BF1737"/>
      </a:folHlink>
    </a:clrScheme>
    <a:fontScheme name="Aangepast 3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jabloon_2015" id="{04A7B19B-A474-407E-BCEA-611E27601597}" vid="{7233866E-EC8A-48D2-B0BB-454667497CC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PPT_sjabloon_2017</Template>
  <TotalTime>984</TotalTime>
  <Words>188</Words>
  <Application>Microsoft Office PowerPoint</Application>
  <PresentationFormat>Diavoorstelling (4:3)</PresentationFormat>
  <Paragraphs>69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Segoe UI Light</vt:lpstr>
      <vt:lpstr>Segoe UI Semibold</vt:lpstr>
      <vt:lpstr>Segoe UI Semilight</vt:lpstr>
      <vt:lpstr>Presentatie sjabloon nieuwe layout 2013</vt:lpstr>
      <vt:lpstr>PowerPoint-presentatie</vt:lpstr>
      <vt:lpstr>Hoofdstuk 7: Eerste hulp bij ongelukken</vt:lpstr>
      <vt:lpstr>Hoofdstuk 7: Eerste hulp bij ongelukken</vt:lpstr>
      <vt:lpstr>Hoofdstuk 7: Eerste hulp bij ongelukken</vt:lpstr>
      <vt:lpstr>Hoofdstuk 7: Eerste hulp bij ongelukken</vt:lpstr>
      <vt:lpstr>Hoofdstuk 7: Eerste hulp bij ongelukken</vt:lpstr>
      <vt:lpstr>Hoofdstuk 7: Eerste hulp bij ongelukken</vt:lpstr>
      <vt:lpstr>Hoofdstuk 7: Eerste hulp bij ongelukken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Nina Lenders</dc:creator>
  <cp:lastModifiedBy>Lisse van Wijnen</cp:lastModifiedBy>
  <cp:revision>60</cp:revision>
  <cp:lastPrinted>2017-06-23T07:43:09Z</cp:lastPrinted>
  <dcterms:created xsi:type="dcterms:W3CDTF">2017-05-16T08:48:18Z</dcterms:created>
  <dcterms:modified xsi:type="dcterms:W3CDTF">2018-07-30T14:19:55Z</dcterms:modified>
</cp:coreProperties>
</file>