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8" r:id="rId2"/>
    <p:sldId id="259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76" r:id="rId11"/>
    <p:sldId id="274" r:id="rId12"/>
  </p:sldIdLst>
  <p:sldSz cx="9144000" cy="6858000" type="screen4x3"/>
  <p:notesSz cx="6797675" cy="9928225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46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Stijl, gemiddeld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113A9D2-9D6B-4929-AA2D-F23B5EE8CBE7}" styleName="Stijl, thema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Stijl, licht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Stijl, licht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Stijl, gemiddeld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27102A9-8310-4765-A935-A1911B00CA55}" styleName="Stijl, licht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Stijl, licht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29" autoAdjust="0"/>
  </p:normalViewPr>
  <p:slideViewPr>
    <p:cSldViewPr>
      <p:cViewPr varScale="1">
        <p:scale>
          <a:sx n="79" d="100"/>
          <a:sy n="79" d="100"/>
        </p:scale>
        <p:origin x="102" y="9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3786" y="7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E622BC-0C07-4CC2-89C5-67303D66A0FD}" type="datetimeFigureOut">
              <a:rPr lang="nl-NL" smtClean="0"/>
              <a:t>30-7-2018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BD0EC-05DC-45AC-8815-5242EBEE7E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60746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783E16-E7D1-47CD-B6FE-996F7731179B}" type="datetimeFigureOut">
              <a:rPr lang="nl-NL" smtClean="0"/>
              <a:t>30-7-2018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C45394-0B7F-439B-BF3A-1CF03EB7E6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0342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242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>
              <a:latin typeface="Calibri" charset="0"/>
            </a:endParaRPr>
          </a:p>
        </p:txBody>
      </p:sp>
      <p:sp>
        <p:nvSpPr>
          <p:cNvPr id="10243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FEC0C52A-E7E1-C14A-B696-A23AFA2654A4}" type="slidenum">
              <a:rPr lang="nl-NL" sz="1200">
                <a:latin typeface="Arial" charset="0"/>
              </a:rPr>
              <a:pPr eaLnBrk="1" hangingPunct="1"/>
              <a:t>2</a:t>
            </a:fld>
            <a:endParaRPr lang="nl-NL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543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242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>
              <a:latin typeface="Calibri" charset="0"/>
            </a:endParaRPr>
          </a:p>
        </p:txBody>
      </p:sp>
      <p:sp>
        <p:nvSpPr>
          <p:cNvPr id="10243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FEC0C52A-E7E1-C14A-B696-A23AFA2654A4}" type="slidenum">
              <a:rPr lang="nl-NL" sz="1200">
                <a:latin typeface="Arial" charset="0"/>
              </a:rPr>
              <a:pPr eaLnBrk="1" hangingPunct="1"/>
              <a:t>3</a:t>
            </a:fld>
            <a:endParaRPr lang="nl-NL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589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242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>
              <a:latin typeface="Calibri" charset="0"/>
            </a:endParaRPr>
          </a:p>
        </p:txBody>
      </p:sp>
      <p:sp>
        <p:nvSpPr>
          <p:cNvPr id="10243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FEC0C52A-E7E1-C14A-B696-A23AFA2654A4}" type="slidenum">
              <a:rPr lang="nl-NL" sz="1200">
                <a:latin typeface="Arial" charset="0"/>
              </a:rPr>
              <a:pPr eaLnBrk="1" hangingPunct="1"/>
              <a:t>4</a:t>
            </a:fld>
            <a:endParaRPr lang="nl-NL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4065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242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>
              <a:latin typeface="Calibri" charset="0"/>
            </a:endParaRPr>
          </a:p>
        </p:txBody>
      </p:sp>
      <p:sp>
        <p:nvSpPr>
          <p:cNvPr id="10243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FEC0C52A-E7E1-C14A-B696-A23AFA2654A4}" type="slidenum">
              <a:rPr lang="nl-NL" sz="1200">
                <a:latin typeface="Arial" charset="0"/>
              </a:rPr>
              <a:pPr eaLnBrk="1" hangingPunct="1"/>
              <a:t>5</a:t>
            </a:fld>
            <a:endParaRPr lang="nl-NL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3041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242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>
              <a:latin typeface="Calibri" charset="0"/>
            </a:endParaRPr>
          </a:p>
        </p:txBody>
      </p:sp>
      <p:sp>
        <p:nvSpPr>
          <p:cNvPr id="10243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FEC0C52A-E7E1-C14A-B696-A23AFA2654A4}" type="slidenum">
              <a:rPr lang="nl-NL" sz="1200">
                <a:latin typeface="Arial" charset="0"/>
              </a:rPr>
              <a:pPr eaLnBrk="1" hangingPunct="1"/>
              <a:t>6</a:t>
            </a:fld>
            <a:endParaRPr lang="nl-NL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2777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242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>
              <a:latin typeface="Calibri" charset="0"/>
            </a:endParaRPr>
          </a:p>
        </p:txBody>
      </p:sp>
      <p:sp>
        <p:nvSpPr>
          <p:cNvPr id="10243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FEC0C52A-E7E1-C14A-B696-A23AFA2654A4}" type="slidenum">
              <a:rPr lang="nl-NL" sz="1200">
                <a:latin typeface="Arial" charset="0"/>
              </a:rPr>
              <a:pPr eaLnBrk="1" hangingPunct="1"/>
              <a:t>7</a:t>
            </a:fld>
            <a:endParaRPr lang="nl-NL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2809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242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>
              <a:latin typeface="Calibri" charset="0"/>
            </a:endParaRPr>
          </a:p>
        </p:txBody>
      </p:sp>
      <p:sp>
        <p:nvSpPr>
          <p:cNvPr id="10243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FEC0C52A-E7E1-C14A-B696-A23AFA2654A4}" type="slidenum">
              <a:rPr lang="nl-NL" sz="1200">
                <a:latin typeface="Arial" charset="0"/>
              </a:rPr>
              <a:pPr eaLnBrk="1" hangingPunct="1"/>
              <a:t>8</a:t>
            </a:fld>
            <a:endParaRPr lang="nl-NL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8322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242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>
              <a:latin typeface="Calibri" charset="0"/>
            </a:endParaRPr>
          </a:p>
        </p:txBody>
      </p:sp>
      <p:sp>
        <p:nvSpPr>
          <p:cNvPr id="10243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FEC0C52A-E7E1-C14A-B696-A23AFA2654A4}" type="slidenum">
              <a:rPr lang="nl-NL" sz="1200">
                <a:latin typeface="Arial" charset="0"/>
              </a:rPr>
              <a:pPr eaLnBrk="1" hangingPunct="1"/>
              <a:t>9</a:t>
            </a:fld>
            <a:endParaRPr lang="nl-NL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077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87322"/>
            <a:ext cx="9144000" cy="4287577"/>
          </a:xfrm>
          <a:prstGeom prst="rect">
            <a:avLst/>
          </a:prstGeom>
        </p:spPr>
      </p:pic>
      <p:sp>
        <p:nvSpPr>
          <p:cNvPr id="15" name="Tijdelijke aanduiding voor inhoud 2"/>
          <p:cNvSpPr>
            <a:spLocks noGrp="1"/>
          </p:cNvSpPr>
          <p:nvPr>
            <p:ph idx="10" hasCustomPrompt="1"/>
          </p:nvPr>
        </p:nvSpPr>
        <p:spPr>
          <a:xfrm>
            <a:off x="2987824" y="4574898"/>
            <a:ext cx="5400600" cy="1158357"/>
          </a:xfrm>
        </p:spPr>
        <p:txBody>
          <a:bodyPr>
            <a:noAutofit/>
          </a:bodyPr>
          <a:lstStyle>
            <a:lvl1pPr marL="0" indent="0" algn="l">
              <a:buNone/>
              <a:defRPr sz="2000" b="1" baseline="0">
                <a:solidFill>
                  <a:schemeClr val="accent1"/>
                </a:solidFill>
                <a:latin typeface="+mj-lt"/>
                <a:cs typeface="Segoe UI Semibold" panose="020B0702040204020203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nl-NL" dirty="0" smtClean="0"/>
              <a:t>&lt;Titel boek </a:t>
            </a:r>
          </a:p>
          <a:p>
            <a:pPr lvl="0"/>
            <a:r>
              <a:rPr lang="nl-NL" dirty="0" smtClean="0"/>
              <a:t>Hoofdstuk + titel &gt;</a:t>
            </a:r>
          </a:p>
        </p:txBody>
      </p:sp>
      <p:sp>
        <p:nvSpPr>
          <p:cNvPr id="16" name="Tijdelijke aanduiding voor inhoud 2"/>
          <p:cNvSpPr>
            <a:spLocks noGrp="1"/>
          </p:cNvSpPr>
          <p:nvPr>
            <p:ph idx="11" hasCustomPrompt="1"/>
          </p:nvPr>
        </p:nvSpPr>
        <p:spPr>
          <a:xfrm>
            <a:off x="2987824" y="5808380"/>
            <a:ext cx="5400600" cy="38742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nl-NL" dirty="0" smtClean="0"/>
              <a:t>&lt;Auteur&gt;</a:t>
            </a:r>
          </a:p>
        </p:txBody>
      </p:sp>
      <p:pic>
        <p:nvPicPr>
          <p:cNvPr id="2" name="Afbeelding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251589"/>
            <a:ext cx="1944216" cy="19442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683568" y="4794842"/>
            <a:ext cx="1944216" cy="851639"/>
          </a:xfrm>
        </p:spPr>
        <p:txBody>
          <a:bodyPr anchor="ctr">
            <a:no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nl-NL" dirty="0" smtClean="0"/>
              <a:t>&lt;BOEKCODE&gt;</a:t>
            </a:r>
          </a:p>
        </p:txBody>
      </p:sp>
      <p:pic>
        <p:nvPicPr>
          <p:cNvPr id="19" name="Afbeelding 1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3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2442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b="1">
                <a:latin typeface="+mj-lt"/>
                <a:cs typeface="Segoe UI Semibold" panose="020B0702040204020203" pitchFamily="34" charset="0"/>
              </a:defRPr>
            </a:lvl1pPr>
            <a:lvl2pPr>
              <a:defRPr b="0">
                <a:latin typeface="+mj-lt"/>
              </a:defRPr>
            </a:lvl2pPr>
            <a:lvl3pPr>
              <a:defRPr sz="1800" b="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0"/>
            <a:endParaRPr lang="nl-NL" dirty="0" smtClean="0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2843808" y="6481396"/>
            <a:ext cx="6203032" cy="331980"/>
          </a:xfrm>
          <a:prstGeom prst="rect">
            <a:avLst/>
          </a:prstGeom>
        </p:spPr>
        <p:txBody>
          <a:bodyPr/>
          <a:lstStyle>
            <a:lvl1pPr algn="r">
              <a:defRPr sz="1100" b="0">
                <a:solidFill>
                  <a:schemeClr val="accent6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027095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2843808" y="6481396"/>
            <a:ext cx="6203032" cy="331980"/>
          </a:xfrm>
          <a:prstGeom prst="rect">
            <a:avLst/>
          </a:prstGeom>
        </p:spPr>
        <p:txBody>
          <a:bodyPr/>
          <a:lstStyle>
            <a:lvl1pPr algn="r">
              <a:defRPr sz="1100" b="0">
                <a:solidFill>
                  <a:srgbClr val="034655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052737"/>
            <a:ext cx="4042792" cy="4824536"/>
          </a:xfrm>
        </p:spPr>
        <p:txBody>
          <a:bodyPr/>
          <a:lstStyle>
            <a:lvl1pPr marL="0" indent="0">
              <a:buNone/>
              <a:defRPr b="1">
                <a:latin typeface="+mj-lt"/>
                <a:cs typeface="Segoe UI Semibold" panose="020B0702040204020203" pitchFamily="34" charset="0"/>
              </a:defRPr>
            </a:lvl1pPr>
            <a:lvl2pPr>
              <a:defRPr b="0">
                <a:latin typeface="+mj-lt"/>
              </a:defRPr>
            </a:lvl2pPr>
            <a:lvl3pPr>
              <a:defRPr sz="1800" b="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0"/>
            <a:endParaRPr lang="nl-NL" dirty="0" smtClean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4"/>
          </p:nvPr>
        </p:nvSpPr>
        <p:spPr>
          <a:xfrm>
            <a:off x="4644008" y="1052737"/>
            <a:ext cx="4042792" cy="4824536"/>
          </a:xfrm>
        </p:spPr>
        <p:txBody>
          <a:bodyPr/>
          <a:lstStyle>
            <a:lvl1pPr marL="0" indent="0">
              <a:buNone/>
              <a:defRPr b="1">
                <a:latin typeface="+mj-lt"/>
                <a:cs typeface="Segoe UI Semibold" panose="020B0702040204020203" pitchFamily="34" charset="0"/>
              </a:defRPr>
            </a:lvl1pPr>
            <a:lvl2pPr>
              <a:defRPr b="0">
                <a:latin typeface="+mj-lt"/>
              </a:defRPr>
            </a:lvl2pPr>
            <a:lvl3pPr>
              <a:defRPr sz="1800" b="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0"/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27489087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 userDrawn="1"/>
        </p:nvSpPr>
        <p:spPr>
          <a:xfrm>
            <a:off x="457200" y="5321895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 smtClean="0">
                <a:solidFill>
                  <a:srgbClr val="333333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VRAGEN?</a:t>
            </a:r>
            <a:endParaRPr lang="nl-NL" sz="2400" dirty="0">
              <a:solidFill>
                <a:srgbClr val="333333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260648"/>
            <a:ext cx="9144000" cy="4321538"/>
          </a:xfrm>
          <a:prstGeom prst="rect">
            <a:avLst/>
          </a:prstGeom>
        </p:spPr>
      </p:pic>
      <p:sp>
        <p:nvSpPr>
          <p:cNvPr id="5" name="Tekstvak 4"/>
          <p:cNvSpPr txBox="1"/>
          <p:nvPr userDrawn="1"/>
        </p:nvSpPr>
        <p:spPr>
          <a:xfrm>
            <a:off x="0" y="486916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spc="225" dirty="0" smtClean="0">
                <a:solidFill>
                  <a:srgbClr val="034655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Zijn er nog </a:t>
            </a:r>
            <a:endParaRPr lang="nl-NL" sz="2400" spc="225" dirty="0">
              <a:solidFill>
                <a:srgbClr val="034655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6" name="Rechte verbindingslijn 5"/>
          <p:cNvCxnSpPr>
            <a:cxnSpLocks/>
          </p:cNvCxnSpPr>
          <p:nvPr userDrawn="1"/>
        </p:nvCxnSpPr>
        <p:spPr>
          <a:xfrm>
            <a:off x="3919537" y="5859760"/>
            <a:ext cx="1228725" cy="0"/>
          </a:xfrm>
          <a:prstGeom prst="line">
            <a:avLst/>
          </a:prstGeom>
          <a:ln w="38100">
            <a:solidFill>
              <a:srgbClr val="0346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hthoek 6"/>
          <p:cNvSpPr/>
          <p:nvPr userDrawn="1"/>
        </p:nvSpPr>
        <p:spPr>
          <a:xfrm>
            <a:off x="6588224" y="5949280"/>
            <a:ext cx="2555776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3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287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 userDrawn="1"/>
        </p:nvSpPr>
        <p:spPr>
          <a:xfrm>
            <a:off x="192173" y="5914782"/>
            <a:ext cx="8748464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170" y="5844358"/>
            <a:ext cx="430470" cy="43047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198" y="5844352"/>
            <a:ext cx="430470" cy="430470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" y="291768"/>
            <a:ext cx="9144000" cy="2436702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212" y="5844353"/>
            <a:ext cx="430470" cy="43047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072" y="5844352"/>
            <a:ext cx="430470" cy="43047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417" y="5844353"/>
            <a:ext cx="430470" cy="430470"/>
          </a:xfrm>
          <a:prstGeom prst="rect">
            <a:avLst/>
          </a:prstGeom>
        </p:spPr>
      </p:pic>
      <p:sp>
        <p:nvSpPr>
          <p:cNvPr id="9" name="Tekstvak 8"/>
          <p:cNvSpPr txBox="1"/>
          <p:nvPr userDrawn="1"/>
        </p:nvSpPr>
        <p:spPr>
          <a:xfrm>
            <a:off x="2252482" y="5410200"/>
            <a:ext cx="46055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spc="225" dirty="0">
                <a:solidFill>
                  <a:srgbClr val="80808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VOLG </a:t>
            </a:r>
            <a:r>
              <a:rPr lang="nl-NL" sz="1600" spc="225" dirty="0" smtClean="0">
                <a:solidFill>
                  <a:srgbClr val="80808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UITGEVERSGROEP</a:t>
            </a:r>
            <a:endParaRPr lang="nl-NL" sz="1600" spc="225" dirty="0">
              <a:solidFill>
                <a:srgbClr val="80808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0" name="Tekstvak 9"/>
          <p:cNvSpPr txBox="1"/>
          <p:nvPr userDrawn="1"/>
        </p:nvSpPr>
        <p:spPr>
          <a:xfrm>
            <a:off x="1931784" y="4216821"/>
            <a:ext cx="5161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spc="225" dirty="0">
                <a:solidFill>
                  <a:srgbClr val="034655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www.uitgeversgroep.nl</a:t>
            </a:r>
          </a:p>
        </p:txBody>
      </p:sp>
      <p:sp>
        <p:nvSpPr>
          <p:cNvPr id="11" name="Tekstvak 10"/>
          <p:cNvSpPr txBox="1"/>
          <p:nvPr userDrawn="1"/>
        </p:nvSpPr>
        <p:spPr>
          <a:xfrm>
            <a:off x="1632705" y="3191470"/>
            <a:ext cx="586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pc="225" dirty="0" smtClean="0">
                <a:solidFill>
                  <a:srgbClr val="333333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VOOR MEER ONDERSTEUNING </a:t>
            </a:r>
            <a:r>
              <a:rPr lang="nl-NL" spc="225" smtClean="0">
                <a:solidFill>
                  <a:srgbClr val="333333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EN HET </a:t>
            </a:r>
            <a:r>
              <a:rPr lang="nl-NL" spc="225" dirty="0" smtClean="0">
                <a:solidFill>
                  <a:srgbClr val="333333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DIGITALE BOEK BEKIJK ONZE ONLINE OMGEVING, DIGIPLEIN.</a:t>
            </a:r>
            <a:endParaRPr lang="nl-NL" spc="225" dirty="0">
              <a:solidFill>
                <a:srgbClr val="333333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12" name="Rechte verbindingslijn 11"/>
          <p:cNvCxnSpPr>
            <a:cxnSpLocks/>
          </p:cNvCxnSpPr>
          <p:nvPr userDrawn="1"/>
        </p:nvCxnSpPr>
        <p:spPr>
          <a:xfrm>
            <a:off x="3957637" y="4191000"/>
            <a:ext cx="1228725" cy="0"/>
          </a:xfrm>
          <a:prstGeom prst="line">
            <a:avLst/>
          </a:prstGeom>
          <a:ln w="38100">
            <a:solidFill>
              <a:srgbClr val="0346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Afbeelding 13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657"/>
          <a:stretch/>
        </p:blipFill>
        <p:spPr>
          <a:xfrm>
            <a:off x="0" y="1"/>
            <a:ext cx="9144000" cy="304800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3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4956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052737"/>
            <a:ext cx="8229600" cy="4824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40" b="85164"/>
          <a:stretch/>
        </p:blipFill>
        <p:spPr>
          <a:xfrm>
            <a:off x="-23812" y="6819900"/>
            <a:ext cx="9167813" cy="76200"/>
          </a:xfrm>
          <a:prstGeom prst="rect">
            <a:avLst/>
          </a:prstGeom>
        </p:spPr>
      </p:pic>
      <p:pic>
        <p:nvPicPr>
          <p:cNvPr id="19" name="Afbeelding 18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3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924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70" r:id="rId3"/>
    <p:sldLayoutId id="2147483675" r:id="rId4"/>
    <p:sldLayoutId id="2147483673" r:id="rId5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1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rgbClr val="024653"/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02465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02465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l-NL" dirty="0" smtClean="0"/>
              <a:t>Z&amp;W P4</a:t>
            </a:r>
            <a:endParaRPr lang="nl-NL" dirty="0"/>
          </a:p>
        </p:txBody>
      </p:sp>
      <p:sp>
        <p:nvSpPr>
          <p:cNvPr id="6146" name="Tijdelijke aanduiding voor inhoud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eaLnBrk="1" hangingPunct="1"/>
            <a:r>
              <a:rPr lang="nl-NL" sz="2800" b="1" dirty="0" smtClean="0">
                <a:solidFill>
                  <a:srgbClr val="034655"/>
                </a:solidFill>
                <a:latin typeface="+mj-lt"/>
              </a:rPr>
              <a:t>Mens en zorg</a:t>
            </a:r>
            <a:r>
              <a:rPr lang="nl-NL" b="1" dirty="0" smtClean="0">
                <a:solidFill>
                  <a:srgbClr val="034655"/>
                </a:solidFill>
                <a:latin typeface="+mj-lt"/>
              </a:rPr>
              <a:t> </a:t>
            </a:r>
          </a:p>
          <a:p>
            <a:pPr eaLnBrk="1" hangingPunct="1"/>
            <a:r>
              <a:rPr lang="nl-NL" dirty="0" smtClean="0">
                <a:solidFill>
                  <a:srgbClr val="034655"/>
                </a:solidFill>
                <a:latin typeface="+mj-lt"/>
              </a:rPr>
              <a:t>Hoofdstuk </a:t>
            </a:r>
            <a:r>
              <a:rPr lang="nl-NL" dirty="0" smtClean="0">
                <a:latin typeface="+mj-lt"/>
              </a:rPr>
              <a:t>8 </a:t>
            </a:r>
            <a:r>
              <a:rPr lang="nl-NL" dirty="0" smtClean="0">
                <a:latin typeface="+mj-lt"/>
              </a:rPr>
              <a:t>– </a:t>
            </a:r>
            <a:r>
              <a:rPr lang="nl-NL" dirty="0" smtClean="0">
                <a:latin typeface="+mj-lt"/>
              </a:rPr>
              <a:t>Verschillende wonden en ander letsel</a:t>
            </a:r>
            <a:endParaRPr lang="nl-NL" dirty="0">
              <a:latin typeface="+mj-lt"/>
            </a:endParaRPr>
          </a:p>
        </p:txBody>
      </p:sp>
      <p:sp>
        <p:nvSpPr>
          <p:cNvPr id="6147" name="Tijdelijke aanduiding voor inhoud 3"/>
          <p:cNvSpPr>
            <a:spLocks noGrp="1"/>
          </p:cNvSpPr>
          <p:nvPr>
            <p:ph idx="1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nl-NL" sz="2000" dirty="0" smtClean="0"/>
              <a:t>J. Baeten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22599858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918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36315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nl-NL" dirty="0"/>
              <a:t>Wonden</a:t>
            </a:r>
          </a:p>
          <a:p>
            <a:pPr marL="0" indent="0" eaLnBrk="1" hangingPunct="1">
              <a:buNone/>
              <a:defRPr/>
            </a:pPr>
            <a:endParaRPr lang="nl-NL" sz="1800" b="0" dirty="0" smtClean="0"/>
          </a:p>
          <a:p>
            <a:pPr>
              <a:defRPr/>
            </a:pPr>
            <a:r>
              <a:rPr lang="nl-NL" sz="1800" b="0" dirty="0"/>
              <a:t>Soorten wonden: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nl-NL" sz="1800" b="0" dirty="0"/>
              <a:t>Schaafwond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nl-NL" sz="1800" b="0" dirty="0"/>
              <a:t>(Diepe) snijwond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nl-NL" sz="1800" b="0" dirty="0"/>
              <a:t>Splinterwond</a:t>
            </a:r>
          </a:p>
          <a:p>
            <a:pPr>
              <a:lnSpc>
                <a:spcPct val="150000"/>
              </a:lnSpc>
              <a:defRPr/>
            </a:pPr>
            <a:endParaRPr lang="nl-NL" sz="1800" b="0" dirty="0"/>
          </a:p>
          <a:p>
            <a:pPr>
              <a:lnSpc>
                <a:spcPct val="150000"/>
              </a:lnSpc>
              <a:defRPr/>
            </a:pPr>
            <a:r>
              <a:rPr lang="nl-NL" sz="1800" b="0" dirty="0"/>
              <a:t>Verschillende EHBO bieden bij deze </a:t>
            </a:r>
            <a:br>
              <a:rPr lang="nl-NL" sz="1800" b="0" dirty="0"/>
            </a:br>
            <a:r>
              <a:rPr lang="nl-NL" sz="1800" b="0" dirty="0"/>
              <a:t>wonden.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altLang="nl-NL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altLang="nl-NL" sz="1800" b="0" dirty="0"/>
          </a:p>
        </p:txBody>
      </p:sp>
      <p:sp>
        <p:nvSpPr>
          <p:cNvPr id="9217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/>
            <a:r>
              <a:rPr lang="nl-NL" dirty="0" smtClean="0"/>
              <a:t>Hoofdstuk </a:t>
            </a:r>
            <a:r>
              <a:rPr lang="nl-NL" dirty="0" smtClean="0"/>
              <a:t>8: Verschillende wonden en ander letsel</a:t>
            </a:r>
            <a:endParaRPr lang="nl-NL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488" y="1412875"/>
            <a:ext cx="2335212" cy="1751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C:\Users\bajf\AppData\Local\Microsoft\Windows\Temporary Internet Files\Content.IE5\1FQ7QEXX\hand-19358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263" y="2060575"/>
            <a:ext cx="1800225" cy="2400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3573463"/>
            <a:ext cx="1722437" cy="2155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56278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nl-NL" dirty="0"/>
              <a:t>Tetanus</a:t>
            </a:r>
          </a:p>
          <a:p>
            <a:pPr marL="0" indent="0" eaLnBrk="1" hangingPunct="1">
              <a:buNone/>
              <a:defRPr/>
            </a:pPr>
            <a:endParaRPr lang="nl-NL" sz="1800" b="0" dirty="0" smtClean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nl-NL" sz="1800" b="0" dirty="0"/>
              <a:t>Tetanus is een infectieziekte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nl-NL" sz="1800" b="0" dirty="0"/>
              <a:t>Besmetting door een bacterie die voorkomt in straatvuil en in de bodem. Via deze weg kan de bacterie in wonden terechtkomt</a:t>
            </a:r>
          </a:p>
          <a:p>
            <a:pPr>
              <a:defRPr/>
            </a:pPr>
            <a:endParaRPr lang="nl-NL" sz="1800" b="0" dirty="0"/>
          </a:p>
          <a:p>
            <a:pPr>
              <a:defRPr/>
            </a:pPr>
            <a:r>
              <a:rPr lang="nl-NL" sz="1800" b="0" dirty="0"/>
              <a:t>Tetanusvaccinatie </a:t>
            </a:r>
          </a:p>
          <a:p>
            <a:pPr>
              <a:defRPr/>
            </a:pPr>
            <a:endParaRPr lang="nl-NL" sz="1800" b="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nl-NL" sz="1800" b="0" dirty="0"/>
              <a:t>Op jonge leeftijd ingeënt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nl-NL" sz="1800" b="0" dirty="0"/>
              <a:t>Vaccinatie is 10 jaar geldig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altLang="nl-NL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altLang="nl-NL" sz="1800" b="0" dirty="0"/>
          </a:p>
        </p:txBody>
      </p:sp>
      <p:sp>
        <p:nvSpPr>
          <p:cNvPr id="9217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/>
            <a:r>
              <a:rPr lang="nl-NL" dirty="0" smtClean="0"/>
              <a:t>Hoofdstuk </a:t>
            </a:r>
            <a:r>
              <a:rPr lang="nl-NL" dirty="0" smtClean="0"/>
              <a:t>8: Verschillende wonden en ander letsel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653542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nl-NL" altLang="nl-NL" dirty="0"/>
              <a:t>Wonden</a:t>
            </a:r>
          </a:p>
          <a:p>
            <a:pPr marL="0" indent="0" eaLnBrk="1" hangingPunct="1">
              <a:buNone/>
              <a:defRPr/>
            </a:pPr>
            <a:endParaRPr lang="nl-NL" sz="1800" b="0" dirty="0" smtClean="0"/>
          </a:p>
          <a:p>
            <a:pPr>
              <a:defRPr/>
            </a:pPr>
            <a:r>
              <a:rPr lang="nl-NL" altLang="nl-NL" sz="1800" dirty="0"/>
              <a:t>Brandwonden: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nl-NL" sz="1800" b="0" dirty="0" smtClean="0"/>
              <a:t>huid wordt letterlijk weggebrand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nl-NL" sz="1800" b="0" dirty="0" smtClean="0"/>
              <a:t>zeer ernstige verwondingen, soms met blijvende schade </a:t>
            </a:r>
            <a:endParaRPr lang="nl-NL" altLang="nl-NL" sz="1800" b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altLang="nl-NL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altLang="nl-NL" sz="1800" b="0" dirty="0"/>
          </a:p>
        </p:txBody>
      </p:sp>
      <p:sp>
        <p:nvSpPr>
          <p:cNvPr id="9217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/>
            <a:r>
              <a:rPr lang="nl-NL" dirty="0" smtClean="0"/>
              <a:t>Hoofdstuk </a:t>
            </a:r>
            <a:r>
              <a:rPr lang="nl-NL" dirty="0" smtClean="0"/>
              <a:t>8: Verschillende wonden en ander letsel</a:t>
            </a:r>
            <a:endParaRPr lang="nl-NL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3573463"/>
            <a:ext cx="3095625" cy="1841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63805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nl-NL" altLang="nl-NL" dirty="0"/>
              <a:t>Brandwonden </a:t>
            </a:r>
          </a:p>
          <a:p>
            <a:pPr marL="0" indent="0" eaLnBrk="1" hangingPunct="1">
              <a:buNone/>
              <a:defRPr/>
            </a:pPr>
            <a:endParaRPr lang="nl-NL" sz="1800" b="0" dirty="0" smtClean="0"/>
          </a:p>
          <a:p>
            <a:pPr>
              <a:defRPr/>
            </a:pPr>
            <a:r>
              <a:rPr lang="nl-NL" sz="1800" b="0" dirty="0"/>
              <a:t>Afhankelijk van de diepte van de brandwond spreek je van een: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nl-NL" sz="1800" b="0" dirty="0"/>
              <a:t>eerstegraads verbranding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nl-NL" sz="1800" b="0" dirty="0"/>
              <a:t>tweedegraads verbranding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nl-NL" sz="1800" b="0" dirty="0"/>
              <a:t>derdegraads verbranding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altLang="nl-NL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800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8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800" i="1" dirty="0" smtClean="0"/>
          </a:p>
          <a:p>
            <a:pPr marL="3657600" lvl="8" indent="0">
              <a:buNone/>
            </a:pPr>
            <a:endParaRPr lang="nl-NL" sz="1400" i="1" dirty="0" smtClean="0">
              <a:solidFill>
                <a:srgbClr val="034655"/>
              </a:solidFill>
            </a:endParaRPr>
          </a:p>
          <a:p>
            <a:pPr marL="3657600" lvl="8" indent="0">
              <a:buNone/>
            </a:pPr>
            <a:endParaRPr lang="nl-NL" sz="1400" i="1" dirty="0">
              <a:solidFill>
                <a:srgbClr val="034655"/>
              </a:solidFill>
            </a:endParaRPr>
          </a:p>
          <a:p>
            <a:pPr marL="3657600" lvl="8" indent="0">
              <a:buNone/>
            </a:pPr>
            <a:r>
              <a:rPr lang="nl-NL" sz="1400" i="1" dirty="0" smtClean="0">
                <a:solidFill>
                  <a:srgbClr val="034655"/>
                </a:solidFill>
              </a:rPr>
              <a:t>Een </a:t>
            </a:r>
            <a:r>
              <a:rPr lang="nl-NL" sz="1400" i="1" dirty="0">
                <a:solidFill>
                  <a:srgbClr val="034655"/>
                </a:solidFill>
              </a:rPr>
              <a:t>zonverbranding </a:t>
            </a:r>
            <a:r>
              <a:rPr lang="nl-NL" sz="1400" i="1" dirty="0" smtClean="0">
                <a:solidFill>
                  <a:srgbClr val="034655"/>
                </a:solidFill>
              </a:rPr>
              <a:t>doet </a:t>
            </a:r>
            <a:r>
              <a:rPr lang="nl-NL" sz="1400" i="1" dirty="0">
                <a:solidFill>
                  <a:srgbClr val="034655"/>
                </a:solidFill>
              </a:rPr>
              <a:t>wel pijn, maar dan </a:t>
            </a:r>
            <a:r>
              <a:rPr lang="nl-NL" sz="1400" i="1" dirty="0" smtClean="0">
                <a:solidFill>
                  <a:srgbClr val="034655"/>
                </a:solidFill>
              </a:rPr>
              <a:t>heb </a:t>
            </a:r>
            <a:r>
              <a:rPr lang="nl-NL" sz="1400" i="1" dirty="0">
                <a:solidFill>
                  <a:srgbClr val="034655"/>
                </a:solidFill>
              </a:rPr>
              <a:t>je meestal geen wond</a:t>
            </a:r>
            <a:r>
              <a:rPr lang="nl-NL" sz="1400" dirty="0">
                <a:solidFill>
                  <a:srgbClr val="034655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altLang="nl-NL" sz="1800" b="0" dirty="0"/>
          </a:p>
        </p:txBody>
      </p:sp>
      <p:sp>
        <p:nvSpPr>
          <p:cNvPr id="9217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/>
            <a:r>
              <a:rPr lang="nl-NL" dirty="0" smtClean="0"/>
              <a:t>Hoofdstuk </a:t>
            </a:r>
            <a:r>
              <a:rPr lang="nl-NL" dirty="0" smtClean="0"/>
              <a:t>8: Verschillende wonden en ander letsel</a:t>
            </a:r>
            <a:endParaRPr lang="nl-NL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972" y="3140968"/>
            <a:ext cx="2786063" cy="1566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26131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nl-NL" altLang="nl-NL" dirty="0"/>
              <a:t>Ander letsel</a:t>
            </a:r>
          </a:p>
          <a:p>
            <a:pPr marL="0" indent="0" eaLnBrk="1" hangingPunct="1">
              <a:buNone/>
              <a:defRPr/>
            </a:pPr>
            <a:endParaRPr lang="nl-NL" sz="1800" b="0" dirty="0" smtClean="0"/>
          </a:p>
          <a:p>
            <a:pPr>
              <a:defRPr/>
            </a:pPr>
            <a:r>
              <a:rPr lang="nl-NL" altLang="nl-NL" sz="1800" b="0" dirty="0"/>
              <a:t>Ook moet je eerste hulp kunnen bieden bij ander letsel:</a:t>
            </a:r>
          </a:p>
          <a:p>
            <a:pPr>
              <a:defRPr/>
            </a:pPr>
            <a:endParaRPr lang="nl-NL" sz="1800" b="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nl-NL" sz="1800" b="0" dirty="0"/>
              <a:t>Bloedneus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nl-NL" sz="1800" b="0" dirty="0"/>
              <a:t>Insectenbeet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nl-NL" sz="1800" b="0" dirty="0"/>
              <a:t>Voet gekneusd</a:t>
            </a:r>
          </a:p>
          <a:p>
            <a:endParaRPr lang="nl-NL" altLang="nl-NL" sz="1800" dirty="0"/>
          </a:p>
        </p:txBody>
      </p:sp>
      <p:sp>
        <p:nvSpPr>
          <p:cNvPr id="9217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/>
            <a:r>
              <a:rPr lang="nl-NL" dirty="0" smtClean="0"/>
              <a:t>Hoofdstuk </a:t>
            </a:r>
            <a:r>
              <a:rPr lang="nl-NL" dirty="0" smtClean="0"/>
              <a:t>8: Verschillende wonden en ander letsel</a:t>
            </a:r>
            <a:endParaRPr lang="nl-NL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068638"/>
            <a:ext cx="3587750" cy="2389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64713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Verslikken en verstikken</a:t>
            </a:r>
          </a:p>
          <a:p>
            <a:pPr marL="0" indent="0" eaLnBrk="1" hangingPunct="1">
              <a:buNone/>
              <a:defRPr/>
            </a:pPr>
            <a:endParaRPr lang="nl-NL" sz="1800" b="0" dirty="0" smtClean="0"/>
          </a:p>
          <a:p>
            <a:pPr>
              <a:defRPr/>
            </a:pPr>
            <a:r>
              <a:rPr lang="nl-NL" sz="1800" dirty="0"/>
              <a:t>Verslikken: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nl-NL" sz="1800" b="0" dirty="0"/>
              <a:t>Als er eten in je luchtpijp komt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nl-NL" sz="1800" b="0" dirty="0"/>
              <a:t>Je gaat automatisch hoesten &gt; het eten of drinken wordt uit de luchtpijp geblazen</a:t>
            </a:r>
          </a:p>
          <a:p>
            <a:pPr>
              <a:defRPr/>
            </a:pPr>
            <a:endParaRPr lang="nl-NL" sz="1800" b="0" dirty="0"/>
          </a:p>
          <a:p>
            <a:pPr>
              <a:defRPr/>
            </a:pPr>
            <a:r>
              <a:rPr lang="nl-NL" sz="1800" dirty="0"/>
              <a:t>Oorzaken van verslikken: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nl-NL" sz="1800" b="0" dirty="0"/>
              <a:t>Slikproblemen – vaak bij oudere mensen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nl-NL" sz="1800" b="0" dirty="0"/>
              <a:t>Gebitsproblemen - doordat de zorgvrager zijn tanden en kiezen verliest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nl-NL" sz="1800" b="0" dirty="0"/>
              <a:t>Kind dat zich verslikt in bijvoorbeeld een snoepje</a:t>
            </a:r>
            <a:endParaRPr lang="nl-NL" altLang="nl-NL" sz="1800" b="0" dirty="0"/>
          </a:p>
          <a:p>
            <a:endParaRPr lang="nl-NL" altLang="nl-NL" sz="1800" b="0" dirty="0"/>
          </a:p>
        </p:txBody>
      </p:sp>
      <p:sp>
        <p:nvSpPr>
          <p:cNvPr id="9217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/>
            <a:r>
              <a:rPr lang="nl-NL" dirty="0" smtClean="0"/>
              <a:t>Hoofdstuk </a:t>
            </a:r>
            <a:r>
              <a:rPr lang="nl-NL" dirty="0" smtClean="0"/>
              <a:t>8: Verschillende wonden en ander letsel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393015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Verslikken en verstikken</a:t>
            </a:r>
          </a:p>
          <a:p>
            <a:pPr marL="0" indent="0" eaLnBrk="1" hangingPunct="1">
              <a:buNone/>
              <a:defRPr/>
            </a:pPr>
            <a:endParaRPr lang="nl-NL" sz="1800" b="0" dirty="0" smtClean="0"/>
          </a:p>
          <a:p>
            <a:pPr>
              <a:defRPr/>
            </a:pPr>
            <a:r>
              <a:rPr lang="nl-NL" sz="1800" dirty="0"/>
              <a:t>Verstikken: </a:t>
            </a:r>
          </a:p>
          <a:p>
            <a:pPr>
              <a:defRPr/>
            </a:pPr>
            <a:endParaRPr lang="nl-NL" sz="18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nl-NL" sz="1800" b="0" dirty="0"/>
              <a:t>Het voedsel of drinken wordt niet uit de luchtpijp gehoest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nl-NL" sz="1800" b="0" dirty="0"/>
              <a:t>Slachtoffer kan niet meer praten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nl-NL" sz="1800" b="0" dirty="0"/>
              <a:t>Benauwdheid – onrustig en angstig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nl-NL" sz="1800" b="0" dirty="0"/>
              <a:t>Blauw worden en buiten bewustzijn raken</a:t>
            </a:r>
          </a:p>
          <a:p>
            <a:endParaRPr lang="nl-NL" altLang="nl-NL" sz="1800" b="0" dirty="0"/>
          </a:p>
        </p:txBody>
      </p:sp>
      <p:sp>
        <p:nvSpPr>
          <p:cNvPr id="9217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/>
            <a:r>
              <a:rPr lang="nl-NL" dirty="0" smtClean="0"/>
              <a:t>Hoofdstuk </a:t>
            </a:r>
            <a:r>
              <a:rPr lang="nl-NL" dirty="0" smtClean="0"/>
              <a:t>8: Verschillende wonden en ander letsel</a:t>
            </a:r>
            <a:endParaRPr lang="nl-N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141663"/>
            <a:ext cx="2284562" cy="29065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68013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nl-NL" altLang="nl-NL" dirty="0"/>
              <a:t>EHBO bij verstikken</a:t>
            </a:r>
          </a:p>
          <a:p>
            <a:pPr marL="0" indent="0" eaLnBrk="1" hangingPunct="1">
              <a:buNone/>
              <a:defRPr/>
            </a:pPr>
            <a:endParaRPr lang="nl-NL" sz="1800" b="0" dirty="0" smtClean="0"/>
          </a:p>
          <a:p>
            <a:r>
              <a:rPr lang="nl-NL" altLang="nl-NL" sz="1800" dirty="0"/>
              <a:t>De </a:t>
            </a:r>
            <a:r>
              <a:rPr lang="nl-NL" altLang="nl-NL" sz="1800" dirty="0" err="1"/>
              <a:t>Heimlich</a:t>
            </a:r>
            <a:r>
              <a:rPr lang="nl-NL" altLang="nl-NL" sz="1800" dirty="0"/>
              <a:t>-greep </a:t>
            </a:r>
          </a:p>
          <a:p>
            <a:pPr>
              <a:defRPr/>
            </a:pPr>
            <a:endParaRPr lang="nl-NL" sz="1800" dirty="0"/>
          </a:p>
        </p:txBody>
      </p:sp>
      <p:sp>
        <p:nvSpPr>
          <p:cNvPr id="9217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/>
            <a:r>
              <a:rPr lang="nl-NL" dirty="0" smtClean="0"/>
              <a:t>Hoofdstuk </a:t>
            </a:r>
            <a:r>
              <a:rPr lang="nl-NL" dirty="0" smtClean="0"/>
              <a:t>8: Verschillende wonden en ander letsel</a:t>
            </a:r>
            <a:endParaRPr lang="nl-NL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2349500"/>
            <a:ext cx="4321175" cy="314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42321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e sjabloon nieuwe layout 2013">
  <a:themeElements>
    <a:clrScheme name="Aangepast 10">
      <a:dk1>
        <a:srgbClr val="000000"/>
      </a:dk1>
      <a:lt1>
        <a:sysClr val="window" lastClr="FFFFFF"/>
      </a:lt1>
      <a:dk2>
        <a:srgbClr val="7F7F7F"/>
      </a:dk2>
      <a:lt2>
        <a:srgbClr val="D8D8D8"/>
      </a:lt2>
      <a:accent1>
        <a:srgbClr val="034655"/>
      </a:accent1>
      <a:accent2>
        <a:srgbClr val="E02B45"/>
      </a:accent2>
      <a:accent3>
        <a:srgbClr val="81BB28"/>
      </a:accent3>
      <a:accent4>
        <a:srgbClr val="18AA87"/>
      </a:accent4>
      <a:accent5>
        <a:srgbClr val="F9A51E"/>
      </a:accent5>
      <a:accent6>
        <a:srgbClr val="808080"/>
      </a:accent6>
      <a:hlink>
        <a:srgbClr val="E02B45"/>
      </a:hlink>
      <a:folHlink>
        <a:srgbClr val="BF1737"/>
      </a:folHlink>
    </a:clrScheme>
    <a:fontScheme name="Aangepast 3">
      <a:majorFont>
        <a:latin typeface="Segoe UI Semilight"/>
        <a:ea typeface=""/>
        <a:cs typeface=""/>
      </a:majorFont>
      <a:minorFont>
        <a:latin typeface="Segoe UI Semilight"/>
        <a:ea typeface=""/>
        <a:cs typeface=""/>
      </a:minorFont>
    </a:fontScheme>
    <a:fmtScheme name="Subtiel effen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sjabloon_2015" id="{04A7B19B-A474-407E-BCEA-611E27601597}" vid="{7233866E-EC8A-48D2-B0BB-454667497CC0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PPT_sjabloon_2017</Template>
  <TotalTime>989</TotalTime>
  <Words>294</Words>
  <Application>Microsoft Office PowerPoint</Application>
  <PresentationFormat>Diavoorstelling (4:3)</PresentationFormat>
  <Paragraphs>83</Paragraphs>
  <Slides>11</Slides>
  <Notes>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8" baseType="lpstr">
      <vt:lpstr>ＭＳ Ｐゴシック</vt:lpstr>
      <vt:lpstr>Arial</vt:lpstr>
      <vt:lpstr>Calibri</vt:lpstr>
      <vt:lpstr>Segoe UI Light</vt:lpstr>
      <vt:lpstr>Segoe UI Semibold</vt:lpstr>
      <vt:lpstr>Segoe UI Semilight</vt:lpstr>
      <vt:lpstr>Presentatie sjabloon nieuwe layout 2013</vt:lpstr>
      <vt:lpstr>PowerPoint-presentatie</vt:lpstr>
      <vt:lpstr>Hoofdstuk 8: Verschillende wonden en ander letsel</vt:lpstr>
      <vt:lpstr>Hoofdstuk 8: Verschillende wonden en ander letsel</vt:lpstr>
      <vt:lpstr>Hoofdstuk 8: Verschillende wonden en ander letsel</vt:lpstr>
      <vt:lpstr>Hoofdstuk 8: Verschillende wonden en ander letsel</vt:lpstr>
      <vt:lpstr>Hoofdstuk 8: Verschillende wonden en ander letsel</vt:lpstr>
      <vt:lpstr>Hoofdstuk 8: Verschillende wonden en ander letsel</vt:lpstr>
      <vt:lpstr>Hoofdstuk 8: Verschillende wonden en ander letsel</vt:lpstr>
      <vt:lpstr>Hoofdstuk 8: Verschillende wonden en ander letsel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Nina Lenders</dc:creator>
  <cp:lastModifiedBy>Lisse van Wijnen</cp:lastModifiedBy>
  <cp:revision>69</cp:revision>
  <cp:lastPrinted>2017-06-23T07:43:09Z</cp:lastPrinted>
  <dcterms:created xsi:type="dcterms:W3CDTF">2017-05-16T08:48:18Z</dcterms:created>
  <dcterms:modified xsi:type="dcterms:W3CDTF">2018-07-30T14:25:38Z</dcterms:modified>
</cp:coreProperties>
</file>